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3" r:id="rId1"/>
  </p:sldMasterIdLst>
  <p:sldIdLst>
    <p:sldId id="256" r:id="rId2"/>
    <p:sldId id="257" r:id="rId3"/>
    <p:sldId id="258" r:id="rId4"/>
    <p:sldId id="259" r:id="rId5"/>
    <p:sldId id="260" r:id="rId6"/>
    <p:sldId id="261" r:id="rId7"/>
    <p:sldId id="262" r:id="rId8"/>
    <p:sldId id="263" r:id="rId9"/>
    <p:sldId id="264" r:id="rId10"/>
    <p:sldId id="265" r:id="rId11"/>
    <p:sldId id="282" r:id="rId12"/>
    <p:sldId id="266" r:id="rId13"/>
    <p:sldId id="267" r:id="rId14"/>
    <p:sldId id="268" r:id="rId15"/>
    <p:sldId id="269" r:id="rId16"/>
    <p:sldId id="270" r:id="rId17"/>
    <p:sldId id="271" r:id="rId18"/>
    <p:sldId id="272" r:id="rId19"/>
    <p:sldId id="273" r:id="rId20"/>
    <p:sldId id="274" r:id="rId21"/>
    <p:sldId id="279" r:id="rId22"/>
    <p:sldId id="286" r:id="rId23"/>
    <p:sldId id="280" r:id="rId2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29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6" autoAdjust="0"/>
    <p:restoredTop sz="89608" autoAdjust="0"/>
  </p:normalViewPr>
  <p:slideViewPr>
    <p:cSldViewPr snapToGrid="0" snapToObjects="1">
      <p:cViewPr varScale="1">
        <p:scale>
          <a:sx n="127" d="100"/>
          <a:sy n="127" d="100"/>
        </p:scale>
        <p:origin x="-18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22ABAD-8E13-3947-84BF-D7683A98933F}" type="datetimeFigureOut">
              <a:rPr lang="en-US" smtClean="0"/>
              <a:t>6/27/18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74169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22ABAD-8E13-3947-84BF-D7683A98933F}" type="datetimeFigureOut">
              <a:rPr lang="en-US" smtClean="0"/>
              <a:t>6/27/18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64BE11-D2DD-B340-AF5B-34FD5B8E49D5}" type="slidenum">
              <a:rPr lang="en-US" smtClean="0"/>
              <a:t>‹#›</a:t>
            </a:fld>
            <a:endParaRPr lang="en-US" dirty="0"/>
          </a:p>
        </p:txBody>
      </p:sp>
    </p:spTree>
    <p:extLst>
      <p:ext uri="{BB962C8B-B14F-4D97-AF65-F5344CB8AC3E}">
        <p14:creationId xmlns:p14="http://schemas.microsoft.com/office/powerpoint/2010/main" val="866954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22ABAD-8E13-3947-84BF-D7683A98933F}" type="datetimeFigureOut">
              <a:rPr lang="en-US" smtClean="0"/>
              <a:t>6/27/18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64BE11-D2DD-B340-AF5B-34FD5B8E49D5}" type="slidenum">
              <a:rPr lang="en-US" smtClean="0"/>
              <a:t>‹#›</a:t>
            </a:fld>
            <a:endParaRPr lang="en-US" dirty="0"/>
          </a:p>
        </p:txBody>
      </p:sp>
    </p:spTree>
    <p:extLst>
      <p:ext uri="{BB962C8B-B14F-4D97-AF65-F5344CB8AC3E}">
        <p14:creationId xmlns:p14="http://schemas.microsoft.com/office/powerpoint/2010/main" val="339433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22ABAD-8E13-3947-84BF-D7683A98933F}" type="datetimeFigureOut">
              <a:rPr lang="en-US" smtClean="0"/>
              <a:t>6/27/18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64BE11-D2DD-B340-AF5B-34FD5B8E49D5}" type="slidenum">
              <a:rPr lang="en-US" smtClean="0"/>
              <a:t>‹#›</a:t>
            </a:fld>
            <a:endParaRPr lang="en-US" dirty="0"/>
          </a:p>
        </p:txBody>
      </p:sp>
    </p:spTree>
    <p:extLst>
      <p:ext uri="{BB962C8B-B14F-4D97-AF65-F5344CB8AC3E}">
        <p14:creationId xmlns:p14="http://schemas.microsoft.com/office/powerpoint/2010/main" val="41209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22ABAD-8E13-3947-84BF-D7683A98933F}" type="datetimeFigureOut">
              <a:rPr lang="en-US" smtClean="0"/>
              <a:t>6/27/18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64BE11-D2DD-B340-AF5B-34FD5B8E49D5}" type="slidenum">
              <a:rPr lang="en-US" smtClean="0"/>
              <a:t>‹#›</a:t>
            </a:fld>
            <a:endParaRPr lang="en-US" dirty="0"/>
          </a:p>
        </p:txBody>
      </p:sp>
    </p:spTree>
    <p:extLst>
      <p:ext uri="{BB962C8B-B14F-4D97-AF65-F5344CB8AC3E}">
        <p14:creationId xmlns:p14="http://schemas.microsoft.com/office/powerpoint/2010/main" val="98724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22ABAD-8E13-3947-84BF-D7683A98933F}" type="datetimeFigureOut">
              <a:rPr lang="en-US" smtClean="0"/>
              <a:t>6/27/18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64BE11-D2DD-B340-AF5B-34FD5B8E49D5}" type="slidenum">
              <a:rPr lang="en-US" smtClean="0"/>
              <a:t>‹#›</a:t>
            </a:fld>
            <a:endParaRPr lang="en-US" dirty="0"/>
          </a:p>
        </p:txBody>
      </p:sp>
    </p:spTree>
    <p:extLst>
      <p:ext uri="{BB962C8B-B14F-4D97-AF65-F5344CB8AC3E}">
        <p14:creationId xmlns:p14="http://schemas.microsoft.com/office/powerpoint/2010/main" val="327495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22ABAD-8E13-3947-84BF-D7683A98933F}" type="datetimeFigureOut">
              <a:rPr lang="en-US" smtClean="0"/>
              <a:t>6/27/18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64BE11-D2DD-B340-AF5B-34FD5B8E49D5}" type="slidenum">
              <a:rPr lang="en-US" smtClean="0"/>
              <a:t>‹#›</a:t>
            </a:fld>
            <a:endParaRPr lang="en-US" dirty="0"/>
          </a:p>
        </p:txBody>
      </p:sp>
    </p:spTree>
    <p:extLst>
      <p:ext uri="{BB962C8B-B14F-4D97-AF65-F5344CB8AC3E}">
        <p14:creationId xmlns:p14="http://schemas.microsoft.com/office/powerpoint/2010/main" val="344563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22ABAD-8E13-3947-84BF-D7683A98933F}" type="datetimeFigureOut">
              <a:rPr lang="en-US" smtClean="0"/>
              <a:t>6/27/18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64BE11-D2DD-B340-AF5B-34FD5B8E49D5}" type="slidenum">
              <a:rPr lang="en-US" smtClean="0"/>
              <a:t>‹#›</a:t>
            </a:fld>
            <a:endParaRPr lang="en-US" dirty="0"/>
          </a:p>
        </p:txBody>
      </p:sp>
    </p:spTree>
    <p:extLst>
      <p:ext uri="{BB962C8B-B14F-4D97-AF65-F5344CB8AC3E}">
        <p14:creationId xmlns:p14="http://schemas.microsoft.com/office/powerpoint/2010/main" val="2043935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2ABAD-8E13-3947-84BF-D7683A98933F}" type="datetimeFigureOut">
              <a:rPr lang="en-US" smtClean="0"/>
              <a:t>6/27/18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64BE11-D2DD-B340-AF5B-34FD5B8E49D5}" type="slidenum">
              <a:rPr lang="en-US" smtClean="0"/>
              <a:t>‹#›</a:t>
            </a:fld>
            <a:endParaRPr lang="en-US" dirty="0"/>
          </a:p>
        </p:txBody>
      </p:sp>
    </p:spTree>
    <p:extLst>
      <p:ext uri="{BB962C8B-B14F-4D97-AF65-F5344CB8AC3E}">
        <p14:creationId xmlns:p14="http://schemas.microsoft.com/office/powerpoint/2010/main" val="391857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22ABAD-8E13-3947-84BF-D7683A98933F}" type="datetimeFigureOut">
              <a:rPr lang="en-US" smtClean="0"/>
              <a:t>6/27/18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64BE11-D2DD-B340-AF5B-34FD5B8E49D5}" type="slidenum">
              <a:rPr lang="en-US" smtClean="0"/>
              <a:t>‹#›</a:t>
            </a:fld>
            <a:endParaRPr lang="en-US" dirty="0"/>
          </a:p>
        </p:txBody>
      </p:sp>
    </p:spTree>
    <p:extLst>
      <p:ext uri="{BB962C8B-B14F-4D97-AF65-F5344CB8AC3E}">
        <p14:creationId xmlns:p14="http://schemas.microsoft.com/office/powerpoint/2010/main" val="1875528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22ABAD-8E13-3947-84BF-D7683A98933F}" type="datetimeFigureOut">
              <a:rPr lang="en-US" smtClean="0"/>
              <a:t>6/27/18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64BE11-D2DD-B340-AF5B-34FD5B8E49D5}" type="slidenum">
              <a:rPr lang="en-US" smtClean="0"/>
              <a:t>‹#›</a:t>
            </a:fld>
            <a:endParaRPr lang="en-US" dirty="0"/>
          </a:p>
        </p:txBody>
      </p:sp>
    </p:spTree>
    <p:extLst>
      <p:ext uri="{BB962C8B-B14F-4D97-AF65-F5344CB8AC3E}">
        <p14:creationId xmlns:p14="http://schemas.microsoft.com/office/powerpoint/2010/main" val="4741298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2ABAD-8E13-3947-84BF-D7683A98933F}" type="datetimeFigureOut">
              <a:rPr lang="en-US" smtClean="0"/>
              <a:t>6/27/18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4BE11-D2DD-B340-AF5B-34FD5B8E49D5}" type="slidenum">
              <a:rPr lang="en-US" smtClean="0"/>
              <a:t>‹#›</a:t>
            </a:fld>
            <a:endParaRPr lang="en-US" dirty="0"/>
          </a:p>
        </p:txBody>
      </p:sp>
    </p:spTree>
    <p:extLst>
      <p:ext uri="{BB962C8B-B14F-4D97-AF65-F5344CB8AC3E}">
        <p14:creationId xmlns:p14="http://schemas.microsoft.com/office/powerpoint/2010/main" val="170825667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 Id="rId3" Type="http://schemas.openxmlformats.org/officeDocument/2006/relationships/hyperlink" Target="mailto:orthodoxseniorcenter@gmail.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pic>
        <p:nvPicPr>
          <p:cNvPr id="3" name="Picture 2" descr="philoptochos shad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762" y="680654"/>
            <a:ext cx="5529255" cy="5468470"/>
          </a:xfrm>
          <a:prstGeom prst="rect">
            <a:avLst/>
          </a:prstGeom>
        </p:spPr>
      </p:pic>
      <p:sp>
        <p:nvSpPr>
          <p:cNvPr id="5" name="Subtitle 2"/>
          <p:cNvSpPr>
            <a:spLocks noGrp="1"/>
          </p:cNvSpPr>
          <p:nvPr>
            <p:ph type="subTitle" idx="1"/>
          </p:nvPr>
        </p:nvSpPr>
        <p:spPr>
          <a:xfrm>
            <a:off x="405892" y="3414889"/>
            <a:ext cx="8327307" cy="3040469"/>
          </a:xfrm>
        </p:spPr>
        <p:txBody>
          <a:bodyPr>
            <a:noAutofit/>
          </a:bodyPr>
          <a:lstStyle/>
          <a:p>
            <a:r>
              <a:rPr lang="en-US" sz="3600" b="1" i="1" dirty="0">
                <a:solidFill>
                  <a:schemeClr val="tx1"/>
                </a:solidFill>
              </a:rPr>
              <a:t>Awareness,</a:t>
            </a:r>
          </a:p>
          <a:p>
            <a:r>
              <a:rPr lang="en-US" sz="3600" b="1" i="1" dirty="0">
                <a:solidFill>
                  <a:schemeClr val="tx1"/>
                </a:solidFill>
              </a:rPr>
              <a:t>Understanding,</a:t>
            </a:r>
          </a:p>
          <a:p>
            <a:r>
              <a:rPr lang="en-US" sz="3600" b="1" i="1" dirty="0">
                <a:solidFill>
                  <a:schemeClr val="tx1"/>
                </a:solidFill>
              </a:rPr>
              <a:t>Support and Care</a:t>
            </a:r>
          </a:p>
        </p:txBody>
      </p:sp>
      <p:sp>
        <p:nvSpPr>
          <p:cNvPr id="4" name="Title 1"/>
          <p:cNvSpPr>
            <a:spLocks noGrp="1"/>
          </p:cNvSpPr>
          <p:nvPr>
            <p:ph type="ctrTitle"/>
          </p:nvPr>
        </p:nvSpPr>
        <p:spPr>
          <a:xfrm>
            <a:off x="405892" y="493889"/>
            <a:ext cx="8327308" cy="1792111"/>
          </a:xfrm>
        </p:spPr>
        <p:txBody>
          <a:bodyPr>
            <a:noAutofit/>
          </a:bodyPr>
          <a:lstStyle/>
          <a:p>
            <a:r>
              <a:rPr lang="en-US" sz="5400" dirty="0"/>
              <a:t/>
            </a:r>
            <a:br>
              <a:rPr lang="en-US" sz="5400" dirty="0"/>
            </a:br>
            <a:r>
              <a:rPr lang="en-US" sz="5400" b="1" i="1" dirty="0"/>
              <a:t> Alzheimer’s Disease</a:t>
            </a:r>
            <a:r>
              <a:rPr lang="en-US" sz="5400" i="1" dirty="0"/>
              <a:t>:</a:t>
            </a:r>
            <a:r>
              <a:rPr lang="en-US" sz="5400" b="1" i="1" dirty="0"/>
              <a:t> </a:t>
            </a:r>
            <a:r>
              <a:rPr lang="en-US" sz="5400" dirty="0"/>
              <a:t/>
            </a:r>
            <a:br>
              <a:rPr lang="en-US" sz="5400" dirty="0"/>
            </a:br>
            <a:endParaRPr lang="en-US" sz="5400" dirty="0"/>
          </a:p>
        </p:txBody>
      </p:sp>
    </p:spTree>
    <p:extLst>
      <p:ext uri="{BB962C8B-B14F-4D97-AF65-F5344CB8AC3E}">
        <p14:creationId xmlns:p14="http://schemas.microsoft.com/office/powerpoint/2010/main" val="2475423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a:extLst>
              <a:ext uri="{FF2B5EF4-FFF2-40B4-BE49-F238E27FC236}">
                <a16:creationId xmlns:a16="http://schemas.microsoft.com/office/drawing/2014/main" xmlns="" id="{E095B1B0-ED09-4B42-87E2-62F2DFBDBBAB}"/>
              </a:ext>
            </a:extLst>
          </p:cNvPr>
          <p:cNvSpPr txBox="1">
            <a:spLocks/>
          </p:cNvSpPr>
          <p:nvPr/>
        </p:nvSpPr>
        <p:spPr>
          <a:xfrm>
            <a:off x="405892" y="365125"/>
            <a:ext cx="8327308" cy="1116542"/>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Alzheimer’s Prevention</a:t>
            </a:r>
            <a:r>
              <a:rPr lang="en-US" dirty="0"/>
              <a:t/>
            </a:r>
            <a:br>
              <a:rPr lang="en-US" dirty="0"/>
            </a:br>
            <a:endParaRPr lang="en-US" dirty="0"/>
          </a:p>
        </p:txBody>
      </p:sp>
      <p:sp>
        <p:nvSpPr>
          <p:cNvPr id="5" name="Content Placeholder 2">
            <a:extLst>
              <a:ext uri="{FF2B5EF4-FFF2-40B4-BE49-F238E27FC236}">
                <a16:creationId xmlns:a16="http://schemas.microsoft.com/office/drawing/2014/main" xmlns="" id="{19844D02-242D-45B2-958D-2DDAA4E97150}"/>
              </a:ext>
            </a:extLst>
          </p:cNvPr>
          <p:cNvSpPr txBox="1">
            <a:spLocks/>
          </p:cNvSpPr>
          <p:nvPr/>
        </p:nvSpPr>
        <p:spPr>
          <a:xfrm>
            <a:off x="405892" y="1481668"/>
            <a:ext cx="8327308" cy="497369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r>
              <a:rPr lang="en-US" sz="2800" dirty="0">
                <a:solidFill>
                  <a:srgbClr val="000000"/>
                </a:solidFill>
              </a:rPr>
              <a:t>According to the Weill Cornell Medicine’s Alzheimer’s Prevention Clinic, focusing on the emerging science of dementia risk assessment and prevention strategies, states that the goal is to assess threats and identify fixable issues known to affect brain health </a:t>
            </a:r>
          </a:p>
          <a:p>
            <a:pPr marL="342900" indent="-342900" algn="l">
              <a:buFont typeface="Arial"/>
              <a:buChar char="•"/>
            </a:pPr>
            <a:r>
              <a:rPr lang="en-US" sz="2800" dirty="0">
                <a:solidFill>
                  <a:srgbClr val="000000"/>
                </a:solidFill>
              </a:rPr>
              <a:t>Opportunity lies in modifying risk factors: what you eat, how you sleep, blood pressure, overall fitness, and even your waistline (abdominal fat raises your risk threefold)</a:t>
            </a:r>
          </a:p>
        </p:txBody>
      </p:sp>
    </p:spTree>
    <p:extLst>
      <p:ext uri="{BB962C8B-B14F-4D97-AF65-F5344CB8AC3E}">
        <p14:creationId xmlns:p14="http://schemas.microsoft.com/office/powerpoint/2010/main" val="2137581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a:extLst>
              <a:ext uri="{FF2B5EF4-FFF2-40B4-BE49-F238E27FC236}">
                <a16:creationId xmlns:a16="http://schemas.microsoft.com/office/drawing/2014/main" xmlns="" id="{E095B1B0-ED09-4B42-87E2-62F2DFBDBBAB}"/>
              </a:ext>
            </a:extLst>
          </p:cNvPr>
          <p:cNvSpPr txBox="1">
            <a:spLocks/>
          </p:cNvSpPr>
          <p:nvPr/>
        </p:nvSpPr>
        <p:spPr>
          <a:xfrm>
            <a:off x="405892" y="365125"/>
            <a:ext cx="8327308" cy="1116542"/>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Alzheimer’s </a:t>
            </a:r>
            <a:r>
              <a:rPr lang="en-US" b="1" dirty="0" smtClean="0"/>
              <a:t>Prevention (continued)</a:t>
            </a:r>
            <a:r>
              <a:rPr lang="en-US" dirty="0"/>
              <a:t/>
            </a:r>
            <a:br>
              <a:rPr lang="en-US" dirty="0"/>
            </a:br>
            <a:endParaRPr lang="en-US" dirty="0"/>
          </a:p>
        </p:txBody>
      </p:sp>
      <p:sp>
        <p:nvSpPr>
          <p:cNvPr id="5" name="Content Placeholder 2">
            <a:extLst>
              <a:ext uri="{FF2B5EF4-FFF2-40B4-BE49-F238E27FC236}">
                <a16:creationId xmlns:a16="http://schemas.microsoft.com/office/drawing/2014/main" xmlns="" id="{19844D02-242D-45B2-958D-2DDAA4E97150}"/>
              </a:ext>
            </a:extLst>
          </p:cNvPr>
          <p:cNvSpPr txBox="1">
            <a:spLocks/>
          </p:cNvSpPr>
          <p:nvPr/>
        </p:nvSpPr>
        <p:spPr>
          <a:xfrm>
            <a:off x="405892" y="1481668"/>
            <a:ext cx="8327308" cy="497369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800" dirty="0">
                <a:solidFill>
                  <a:schemeClr val="tx1"/>
                </a:solidFill>
              </a:rPr>
              <a:t>The more educated you are, the more information your brain stores and the better it accesses what you’ve learned</a:t>
            </a:r>
          </a:p>
          <a:p>
            <a:pPr marL="457200" indent="-457200" algn="l">
              <a:buFont typeface="Arial"/>
              <a:buChar char="•"/>
            </a:pPr>
            <a:r>
              <a:rPr lang="en-US" sz="2800" dirty="0">
                <a:solidFill>
                  <a:schemeClr val="tx1"/>
                </a:solidFill>
              </a:rPr>
              <a:t>More educational experiences and new mentally stimulating activities add more connections and pathways in the brain, developing a “cognitive brain reserve” </a:t>
            </a:r>
          </a:p>
          <a:p>
            <a:pPr marL="457200" indent="-457200" algn="l">
              <a:buFont typeface="Arial"/>
              <a:buChar char="•"/>
            </a:pPr>
            <a:r>
              <a:rPr lang="en-US" sz="2800" dirty="0">
                <a:solidFill>
                  <a:schemeClr val="tx1"/>
                </a:solidFill>
              </a:rPr>
              <a:t>If some pathways grow weak, the brain has extra paths to follow</a:t>
            </a:r>
          </a:p>
        </p:txBody>
      </p:sp>
    </p:spTree>
    <p:extLst>
      <p:ext uri="{BB962C8B-B14F-4D97-AF65-F5344CB8AC3E}">
        <p14:creationId xmlns:p14="http://schemas.microsoft.com/office/powerpoint/2010/main" val="154205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p:cNvSpPr txBox="1">
            <a:spLocks/>
          </p:cNvSpPr>
          <p:nvPr/>
        </p:nvSpPr>
        <p:spPr>
          <a:xfrm>
            <a:off x="405892" y="365125"/>
            <a:ext cx="8327308" cy="132556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Programs</a:t>
            </a:r>
            <a:r>
              <a:rPr lang="en-US" dirty="0"/>
              <a:t/>
            </a:r>
            <a:br>
              <a:rPr lang="en-US" dirty="0"/>
            </a:br>
            <a:endParaRPr lang="en-US" dirty="0"/>
          </a:p>
        </p:txBody>
      </p:sp>
      <p:sp>
        <p:nvSpPr>
          <p:cNvPr id="5" name="Content Placeholder 2"/>
          <p:cNvSpPr txBox="1">
            <a:spLocks/>
          </p:cNvSpPr>
          <p:nvPr/>
        </p:nvSpPr>
        <p:spPr>
          <a:xfrm>
            <a:off x="405892" y="1240118"/>
            <a:ext cx="8327308" cy="521523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000000"/>
                </a:solidFill>
              </a:rPr>
              <a:t>The Women’s Alzheimer’s Movement</a:t>
            </a:r>
            <a:endParaRPr lang="en-US" dirty="0">
              <a:solidFill>
                <a:srgbClr val="000000"/>
              </a:solidFill>
            </a:endParaRPr>
          </a:p>
          <a:p>
            <a:pPr marL="457200" indent="-457200" algn="l" fontAlgn="base">
              <a:buFont typeface="Arial"/>
              <a:buChar char="•"/>
            </a:pPr>
            <a:r>
              <a:rPr lang="en-US" sz="2800" dirty="0">
                <a:solidFill>
                  <a:srgbClr val="000000"/>
                </a:solidFill>
              </a:rPr>
              <a:t>Founded by Maria Shriver</a:t>
            </a:r>
          </a:p>
          <a:p>
            <a:pPr marL="457200" indent="-457200" algn="l" fontAlgn="base">
              <a:buFont typeface="Arial"/>
              <a:buChar char="•"/>
            </a:pPr>
            <a:r>
              <a:rPr lang="en-US" sz="2800" dirty="0">
                <a:solidFill>
                  <a:srgbClr val="000000"/>
                </a:solidFill>
              </a:rPr>
              <a:t>Committed to finding out why Alzheimer’s discriminates against women</a:t>
            </a:r>
          </a:p>
          <a:p>
            <a:pPr marL="457200" indent="-457200" algn="l" fontAlgn="base">
              <a:buFont typeface="Arial"/>
              <a:buChar char="•"/>
            </a:pPr>
            <a:r>
              <a:rPr lang="en-US" sz="2800" dirty="0">
                <a:solidFill>
                  <a:srgbClr val="000000"/>
                </a:solidFill>
              </a:rPr>
              <a:t>Answering the question of why women are disproportionately affected by Alzheimer’s; may lead to a cure for all</a:t>
            </a:r>
          </a:p>
          <a:p>
            <a:pPr algn="l"/>
            <a:endParaRPr lang="en-US" dirty="0">
              <a:solidFill>
                <a:srgbClr val="000000"/>
              </a:solidFill>
            </a:endParaRPr>
          </a:p>
          <a:p>
            <a:r>
              <a:rPr lang="en-US" sz="2600" b="1" dirty="0" err="1" smtClean="0">
                <a:solidFill>
                  <a:srgbClr val="000000"/>
                </a:solidFill>
              </a:rPr>
              <a:t>www.thewomensalzheimersmovement.org</a:t>
            </a:r>
            <a:endParaRPr lang="en-US" sz="2600" b="1" dirty="0">
              <a:solidFill>
                <a:srgbClr val="000000"/>
              </a:solidFill>
            </a:endParaRPr>
          </a:p>
          <a:p>
            <a:pPr marL="457200" indent="-457200" algn="l">
              <a:buFont typeface="Arial"/>
              <a:buChar char="•"/>
            </a:pPr>
            <a:endParaRPr lang="en-US" dirty="0">
              <a:solidFill>
                <a:srgbClr val="000000"/>
              </a:solidFill>
            </a:endParaRPr>
          </a:p>
        </p:txBody>
      </p:sp>
    </p:spTree>
    <p:extLst>
      <p:ext uri="{BB962C8B-B14F-4D97-AF65-F5344CB8AC3E}">
        <p14:creationId xmlns:p14="http://schemas.microsoft.com/office/powerpoint/2010/main" val="327892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6" name="Title 1"/>
          <p:cNvSpPr txBox="1">
            <a:spLocks/>
          </p:cNvSpPr>
          <p:nvPr/>
        </p:nvSpPr>
        <p:spPr>
          <a:xfrm>
            <a:off x="405892" y="392821"/>
            <a:ext cx="8327308" cy="131462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
            </a:r>
            <a:br>
              <a:rPr lang="en-US" sz="3600" b="1" dirty="0"/>
            </a:br>
            <a:r>
              <a:rPr lang="en-US" sz="3200" b="1" dirty="0" smtClean="0"/>
              <a:t>Model </a:t>
            </a:r>
            <a:r>
              <a:rPr lang="en-US" sz="3200" b="1" dirty="0"/>
              <a:t>Program - Annunciation Senior Center</a:t>
            </a:r>
            <a:br>
              <a:rPr lang="en-US" sz="3200" b="1" dirty="0"/>
            </a:br>
            <a:r>
              <a:rPr lang="en-US" sz="3600" dirty="0"/>
              <a:t/>
            </a:r>
            <a:br>
              <a:rPr lang="en-US" sz="3600" dirty="0"/>
            </a:br>
            <a:endParaRPr lang="en-US" sz="3600" dirty="0"/>
          </a:p>
        </p:txBody>
      </p:sp>
      <p:sp>
        <p:nvSpPr>
          <p:cNvPr id="9" name="Content Placeholder 2"/>
          <p:cNvSpPr txBox="1">
            <a:spLocks/>
          </p:cNvSpPr>
          <p:nvPr/>
        </p:nvSpPr>
        <p:spPr>
          <a:xfrm>
            <a:off x="405892" y="1092365"/>
            <a:ext cx="8327308" cy="536299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400" dirty="0">
                <a:solidFill>
                  <a:srgbClr val="000000"/>
                </a:solidFill>
              </a:rPr>
              <a:t>Mission - to create an environment stimulating the spiritual, social and interpersonal interaction of seniors in a loving, safe and comfortable environment through Orthodox based fellowship</a:t>
            </a:r>
          </a:p>
          <a:p>
            <a:pPr marL="457200" indent="-457200" algn="l">
              <a:buFont typeface="Arial"/>
              <a:buChar char="•"/>
            </a:pPr>
            <a:r>
              <a:rPr lang="en-US" sz="2400" dirty="0">
                <a:solidFill>
                  <a:srgbClr val="000000"/>
                </a:solidFill>
              </a:rPr>
              <a:t>Located in the Annunciation Orthodox Center, Baltimore, MD, the Senior Center team organizes and conducts a wonderful array of activities on a daily basis</a:t>
            </a:r>
          </a:p>
          <a:p>
            <a:pPr marL="457200" indent="-457200" algn="l">
              <a:buFont typeface="Arial"/>
              <a:buChar char="•"/>
            </a:pPr>
            <a:r>
              <a:rPr lang="en-US" sz="2400" dirty="0">
                <a:solidFill>
                  <a:srgbClr val="000000"/>
                </a:solidFill>
              </a:rPr>
              <a:t> Liturgical services, sacraments and religious events weekly</a:t>
            </a:r>
          </a:p>
          <a:p>
            <a:pPr algn="l"/>
            <a:endParaRPr lang="en-US" sz="2800" dirty="0">
              <a:solidFill>
                <a:srgbClr val="000000"/>
              </a:solidFill>
            </a:endParaRPr>
          </a:p>
          <a:p>
            <a:pPr marL="457200" indent="-457200" algn="l">
              <a:buFont typeface="Arial"/>
              <a:buChar char="•"/>
            </a:pPr>
            <a:endParaRPr lang="en-US" sz="2800" dirty="0">
              <a:solidFill>
                <a:srgbClr val="000000"/>
              </a:solidFill>
            </a:endParaRPr>
          </a:p>
        </p:txBody>
      </p:sp>
      <p:pic>
        <p:nvPicPr>
          <p:cNvPr id="2" name="Picture 1" descr="caregiver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00" y="4728641"/>
            <a:ext cx="3414059" cy="1453728"/>
          </a:xfrm>
          <a:prstGeom prst="rect">
            <a:avLst/>
          </a:prstGeom>
        </p:spPr>
      </p:pic>
      <p:sp>
        <p:nvSpPr>
          <p:cNvPr id="3" name="TextBox 2"/>
          <p:cNvSpPr txBox="1"/>
          <p:nvPr/>
        </p:nvSpPr>
        <p:spPr>
          <a:xfrm>
            <a:off x="4082960" y="4546966"/>
            <a:ext cx="4547256" cy="1754327"/>
          </a:xfrm>
          <a:prstGeom prst="rect">
            <a:avLst/>
          </a:prstGeom>
          <a:noFill/>
        </p:spPr>
        <p:txBody>
          <a:bodyPr wrap="square" rtlCol="0">
            <a:spAutoFit/>
          </a:bodyPr>
          <a:lstStyle/>
          <a:p>
            <a:pPr algn="ctr"/>
            <a:r>
              <a:rPr lang="en-US" b="1" dirty="0"/>
              <a:t>Contact Information</a:t>
            </a:r>
            <a:r>
              <a:rPr lang="en-US" dirty="0"/>
              <a:t/>
            </a:r>
            <a:br>
              <a:rPr lang="en-US" dirty="0"/>
            </a:br>
            <a:r>
              <a:rPr lang="en-US" dirty="0"/>
              <a:t>Phone: (410) 752-3525</a:t>
            </a:r>
            <a:br>
              <a:rPr lang="en-US" dirty="0"/>
            </a:br>
            <a:r>
              <a:rPr lang="en-US" dirty="0" smtClean="0"/>
              <a:t>25 </a:t>
            </a:r>
            <a:r>
              <a:rPr lang="en-US" dirty="0"/>
              <a:t>West Preston Street, Baltimore, MD 21201</a:t>
            </a:r>
            <a:br>
              <a:rPr lang="en-US" dirty="0"/>
            </a:br>
            <a:r>
              <a:rPr lang="en-US" dirty="0"/>
              <a:t>Email: </a:t>
            </a:r>
            <a:r>
              <a:rPr lang="en-US" u="sng" dirty="0">
                <a:hlinkClick r:id="rId3"/>
              </a:rPr>
              <a:t>orthodoxseniorcenter@gmail.com</a:t>
            </a:r>
            <a:r>
              <a:rPr lang="en-US" dirty="0"/>
              <a:t/>
            </a:r>
            <a:br>
              <a:rPr lang="en-US" dirty="0"/>
            </a:br>
            <a:r>
              <a:rPr lang="en-US" dirty="0"/>
              <a:t>Facebook </a:t>
            </a:r>
            <a:r>
              <a:rPr lang="en-US" dirty="0" smtClean="0"/>
              <a:t>Page:</a:t>
            </a:r>
          </a:p>
          <a:p>
            <a:pPr algn="ctr"/>
            <a:r>
              <a:rPr lang="en-US" dirty="0" err="1" smtClean="0"/>
              <a:t>facebook.com</a:t>
            </a:r>
            <a:r>
              <a:rPr lang="en-US" dirty="0"/>
              <a:t>/</a:t>
            </a:r>
            <a:r>
              <a:rPr lang="en-US" dirty="0" err="1"/>
              <a:t>AnnunciationSeniorCenter</a:t>
            </a:r>
            <a:endParaRPr lang="en-US" dirty="0"/>
          </a:p>
        </p:txBody>
      </p:sp>
    </p:spTree>
    <p:extLst>
      <p:ext uri="{BB962C8B-B14F-4D97-AF65-F5344CB8AC3E}">
        <p14:creationId xmlns:p14="http://schemas.microsoft.com/office/powerpoint/2010/main" val="292346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a:extLst>
              <a:ext uri="{FF2B5EF4-FFF2-40B4-BE49-F238E27FC236}">
                <a16:creationId xmlns:a16="http://schemas.microsoft.com/office/drawing/2014/main" xmlns="" id="{F5BE96A3-C1B0-4968-ACEF-FD3B5F7D27D5}"/>
              </a:ext>
            </a:extLst>
          </p:cNvPr>
          <p:cNvSpPr txBox="1">
            <a:spLocks/>
          </p:cNvSpPr>
          <p:nvPr/>
        </p:nvSpPr>
        <p:spPr>
          <a:xfrm>
            <a:off x="405892" y="365125"/>
            <a:ext cx="8327308" cy="6589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b="1" dirty="0" smtClean="0"/>
          </a:p>
          <a:p>
            <a:r>
              <a:rPr lang="en-US" sz="4000" b="1" dirty="0" smtClean="0"/>
              <a:t>Annunciation </a:t>
            </a:r>
            <a:r>
              <a:rPr lang="en-US" sz="4000" b="1" dirty="0"/>
              <a:t>Senior Center</a:t>
            </a:r>
            <a:br>
              <a:rPr lang="en-US" sz="4000" b="1" dirty="0"/>
            </a:br>
            <a:endParaRPr lang="en-US" sz="4000" dirty="0"/>
          </a:p>
        </p:txBody>
      </p:sp>
      <p:sp>
        <p:nvSpPr>
          <p:cNvPr id="5" name="Content Placeholder 2">
            <a:extLst>
              <a:ext uri="{FF2B5EF4-FFF2-40B4-BE49-F238E27FC236}">
                <a16:creationId xmlns:a16="http://schemas.microsoft.com/office/drawing/2014/main" xmlns="" id="{7FC67894-FB76-48BE-8473-67E31A33E96F}"/>
              </a:ext>
            </a:extLst>
          </p:cNvPr>
          <p:cNvSpPr txBox="1">
            <a:spLocks/>
          </p:cNvSpPr>
          <p:nvPr/>
        </p:nvSpPr>
        <p:spPr>
          <a:xfrm>
            <a:off x="405892" y="1720474"/>
            <a:ext cx="8327308" cy="473488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0" indent="-342900" algn="l">
              <a:buFont typeface="Arial"/>
              <a:buChar char="•"/>
            </a:pPr>
            <a:r>
              <a:rPr lang="en-US" sz="2400" dirty="0" smtClean="0">
                <a:solidFill>
                  <a:srgbClr val="000000"/>
                </a:solidFill>
              </a:rPr>
              <a:t>Activities </a:t>
            </a:r>
            <a:r>
              <a:rPr lang="en-US" sz="2400" dirty="0">
                <a:solidFill>
                  <a:srgbClr val="000000"/>
                </a:solidFill>
              </a:rPr>
              <a:t>designed to stimulate mind and body, promoting wellness and maintaining a happy and healthy life</a:t>
            </a:r>
          </a:p>
          <a:p>
            <a:pPr marL="342900" lvl="0" indent="-342900" algn="l">
              <a:buFont typeface="Arial"/>
              <a:buChar char="•"/>
            </a:pPr>
            <a:r>
              <a:rPr lang="en-US" sz="2400" dirty="0">
                <a:solidFill>
                  <a:srgbClr val="000000"/>
                </a:solidFill>
              </a:rPr>
              <a:t>Modest levels of physical activity intended to keep our seniors active</a:t>
            </a:r>
          </a:p>
          <a:p>
            <a:pPr marL="342900" lvl="0" indent="-342900" algn="l">
              <a:buFont typeface="Arial"/>
              <a:buChar char="•"/>
            </a:pPr>
            <a:r>
              <a:rPr lang="en-US" sz="2400" dirty="0">
                <a:solidFill>
                  <a:srgbClr val="000000"/>
                </a:solidFill>
              </a:rPr>
              <a:t>Healthy and balanced home cooked meals</a:t>
            </a:r>
          </a:p>
          <a:p>
            <a:pPr marL="342900" lvl="0" indent="-342900" algn="l">
              <a:buFont typeface="Arial"/>
              <a:buChar char="•"/>
            </a:pPr>
            <a:r>
              <a:rPr lang="en-US" sz="2400" dirty="0">
                <a:solidFill>
                  <a:srgbClr val="000000"/>
                </a:solidFill>
              </a:rPr>
              <a:t>Current events, dialogue in Greek and English</a:t>
            </a:r>
          </a:p>
          <a:p>
            <a:pPr marL="342900" lvl="0" indent="-342900" algn="l">
              <a:buFont typeface="Arial"/>
              <a:buChar char="•"/>
            </a:pPr>
            <a:r>
              <a:rPr lang="en-US" sz="2400" dirty="0">
                <a:solidFill>
                  <a:srgbClr val="000000"/>
                </a:solidFill>
              </a:rPr>
              <a:t>Word and board games</a:t>
            </a:r>
          </a:p>
          <a:p>
            <a:pPr marL="342900" indent="-342900" algn="l">
              <a:buFont typeface="Arial"/>
              <a:buChar char="•"/>
            </a:pPr>
            <a:r>
              <a:rPr lang="en-US" sz="2400" dirty="0">
                <a:solidFill>
                  <a:srgbClr val="000000"/>
                </a:solidFill>
              </a:rPr>
              <a:t>Guest speakers and performers</a:t>
            </a:r>
          </a:p>
          <a:p>
            <a:pPr marL="342900" indent="-342900" algn="l">
              <a:buFont typeface="Arial"/>
              <a:buChar char="•"/>
            </a:pPr>
            <a:r>
              <a:rPr lang="en-US" sz="2400" dirty="0">
                <a:solidFill>
                  <a:srgbClr val="000000"/>
                </a:solidFill>
              </a:rPr>
              <a:t>Field trips include museums, restaurants, festivals and other interesting events</a:t>
            </a:r>
          </a:p>
          <a:p>
            <a:pPr marL="342900" indent="-342900" algn="l">
              <a:buFont typeface="Arial"/>
              <a:buChar char="•"/>
            </a:pPr>
            <a:r>
              <a:rPr lang="en-US" sz="2400" dirty="0">
                <a:solidFill>
                  <a:srgbClr val="000000"/>
                </a:solidFill>
              </a:rPr>
              <a:t>Safe and reliable transportation</a:t>
            </a:r>
          </a:p>
          <a:p>
            <a:pPr marL="457200" indent="-457200" algn="l">
              <a:buFont typeface="Arial"/>
              <a:buChar char="•"/>
            </a:pPr>
            <a:endParaRPr lang="en-US" sz="2400" dirty="0">
              <a:solidFill>
                <a:srgbClr val="000000"/>
              </a:solidFill>
            </a:endParaRPr>
          </a:p>
          <a:p>
            <a:pPr marL="457200" indent="-457200" algn="l">
              <a:buFont typeface="Arial"/>
              <a:buChar char="•"/>
            </a:pPr>
            <a:endParaRPr lang="en-US" sz="2400" dirty="0">
              <a:solidFill>
                <a:srgbClr val="000000"/>
              </a:solidFill>
            </a:endParaRPr>
          </a:p>
        </p:txBody>
      </p:sp>
      <p:sp>
        <p:nvSpPr>
          <p:cNvPr id="2" name="TextBox 1"/>
          <p:cNvSpPr txBox="1"/>
          <p:nvPr/>
        </p:nvSpPr>
        <p:spPr>
          <a:xfrm>
            <a:off x="405891" y="1197254"/>
            <a:ext cx="8327307" cy="523220"/>
          </a:xfrm>
          <a:prstGeom prst="rect">
            <a:avLst/>
          </a:prstGeom>
          <a:noFill/>
        </p:spPr>
        <p:txBody>
          <a:bodyPr wrap="square" rtlCol="0">
            <a:spAutoFit/>
          </a:bodyPr>
          <a:lstStyle/>
          <a:p>
            <a:pPr algn="ctr"/>
            <a:r>
              <a:rPr lang="en-US" sz="2800" b="1" dirty="0"/>
              <a:t>Daily Experience</a:t>
            </a:r>
            <a:r>
              <a:rPr lang="en-US" sz="2800" dirty="0"/>
              <a:t>:</a:t>
            </a:r>
          </a:p>
        </p:txBody>
      </p:sp>
    </p:spTree>
    <p:extLst>
      <p:ext uri="{BB962C8B-B14F-4D97-AF65-F5344CB8AC3E}">
        <p14:creationId xmlns:p14="http://schemas.microsoft.com/office/powerpoint/2010/main" val="384805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a:extLst>
              <a:ext uri="{FF2B5EF4-FFF2-40B4-BE49-F238E27FC236}">
                <a16:creationId xmlns:a16="http://schemas.microsoft.com/office/drawing/2014/main" xmlns="" id="{5F1487E1-92A3-4F5E-AB8A-2FE9196D0AAD}"/>
              </a:ext>
            </a:extLst>
          </p:cNvPr>
          <p:cNvSpPr txBox="1">
            <a:spLocks/>
          </p:cNvSpPr>
          <p:nvPr/>
        </p:nvSpPr>
        <p:spPr>
          <a:xfrm>
            <a:off x="405892" y="365125"/>
            <a:ext cx="8327308" cy="11588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Caregivers</a:t>
            </a:r>
          </a:p>
        </p:txBody>
      </p:sp>
      <p:sp>
        <p:nvSpPr>
          <p:cNvPr id="5" name="Content Placeholder 2">
            <a:extLst>
              <a:ext uri="{FF2B5EF4-FFF2-40B4-BE49-F238E27FC236}">
                <a16:creationId xmlns:a16="http://schemas.microsoft.com/office/drawing/2014/main" xmlns="" id="{07F28474-B95E-4B61-88ED-C5A55A6671F5}"/>
              </a:ext>
            </a:extLst>
          </p:cNvPr>
          <p:cNvSpPr txBox="1">
            <a:spLocks/>
          </p:cNvSpPr>
          <p:nvPr/>
        </p:nvSpPr>
        <p:spPr>
          <a:xfrm>
            <a:off x="405892" y="1825625"/>
            <a:ext cx="8327308" cy="43513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600" dirty="0">
                <a:solidFill>
                  <a:srgbClr val="000000"/>
                </a:solidFill>
              </a:rPr>
              <a:t>Over 15.9 million family members and friends are providing over 18 billion hours of unpaid care to their loved ones with Alzheimer’s and other dementias</a:t>
            </a:r>
          </a:p>
          <a:p>
            <a:pPr marL="457200" indent="-457200" algn="l">
              <a:buFont typeface="Arial"/>
              <a:buChar char="•"/>
            </a:pPr>
            <a:r>
              <a:rPr lang="en-US" sz="2600" dirty="0">
                <a:solidFill>
                  <a:srgbClr val="000000"/>
                </a:solidFill>
              </a:rPr>
              <a:t>Significant emotional, physical, and financial cost to everyone involved</a:t>
            </a:r>
          </a:p>
          <a:p>
            <a:endParaRPr lang="en-US" sz="2600" dirty="0"/>
          </a:p>
        </p:txBody>
      </p:sp>
      <p:pic>
        <p:nvPicPr>
          <p:cNvPr id="3" name="Picture 2" descr="hope purp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705" y="4442665"/>
            <a:ext cx="3520141" cy="1595064"/>
          </a:xfrm>
          <a:prstGeom prst="rect">
            <a:avLst/>
          </a:prstGeom>
        </p:spPr>
      </p:pic>
    </p:spTree>
    <p:extLst>
      <p:ext uri="{BB962C8B-B14F-4D97-AF65-F5344CB8AC3E}">
        <p14:creationId xmlns:p14="http://schemas.microsoft.com/office/powerpoint/2010/main" val="1121898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a:extLst>
              <a:ext uri="{FF2B5EF4-FFF2-40B4-BE49-F238E27FC236}">
                <a16:creationId xmlns:a16="http://schemas.microsoft.com/office/drawing/2014/main" xmlns="" id="{1CDD1D5E-5CA7-4D78-85F3-817DA0F7DF1A}"/>
              </a:ext>
            </a:extLst>
          </p:cNvPr>
          <p:cNvSpPr txBox="1">
            <a:spLocks/>
          </p:cNvSpPr>
          <p:nvPr/>
        </p:nvSpPr>
        <p:spPr>
          <a:xfrm>
            <a:off x="405892" y="365125"/>
            <a:ext cx="8327308" cy="91840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Caregiving</a:t>
            </a:r>
            <a:endParaRPr lang="en-US" dirty="0"/>
          </a:p>
        </p:txBody>
      </p:sp>
      <p:sp>
        <p:nvSpPr>
          <p:cNvPr id="9" name="Content Placeholder 2">
            <a:extLst>
              <a:ext uri="{FF2B5EF4-FFF2-40B4-BE49-F238E27FC236}">
                <a16:creationId xmlns:a16="http://schemas.microsoft.com/office/drawing/2014/main" xmlns="" id="{61B9E57F-E46E-4F60-BAF7-903726A9EF97}"/>
              </a:ext>
            </a:extLst>
          </p:cNvPr>
          <p:cNvSpPr txBox="1">
            <a:spLocks/>
          </p:cNvSpPr>
          <p:nvPr/>
        </p:nvSpPr>
        <p:spPr>
          <a:xfrm>
            <a:off x="508000" y="1464236"/>
            <a:ext cx="8225200" cy="47127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fontAlgn="base">
              <a:buFont typeface="Arial"/>
              <a:buChar char="•"/>
            </a:pPr>
            <a:r>
              <a:rPr lang="en-US" sz="2400" dirty="0">
                <a:solidFill>
                  <a:schemeClr val="tx1"/>
                </a:solidFill>
              </a:rPr>
              <a:t>Most Americans don’t know what the disease entails, who it impacts, or how to prepare for long-term caregiving. </a:t>
            </a:r>
          </a:p>
          <a:p>
            <a:pPr marL="342900" indent="-342900" algn="l" fontAlgn="base">
              <a:buFont typeface="Arial"/>
              <a:buChar char="•"/>
            </a:pPr>
            <a:r>
              <a:rPr lang="en-US" sz="2400" dirty="0">
                <a:solidFill>
                  <a:schemeClr val="tx1"/>
                </a:solidFill>
              </a:rPr>
              <a:t>Sixty-six percent of Americans want a family member to be their primary caregiver</a:t>
            </a:r>
          </a:p>
          <a:p>
            <a:pPr marL="342900" indent="-342900" algn="l" fontAlgn="base">
              <a:buFont typeface="Arial"/>
              <a:buChar char="•"/>
            </a:pPr>
            <a:r>
              <a:rPr lang="en-US" sz="2400" dirty="0">
                <a:solidFill>
                  <a:schemeClr val="tx1"/>
                </a:solidFill>
              </a:rPr>
              <a:t>More than half haven’t even talked to their families about it, having no idea what it will cost or involve</a:t>
            </a:r>
          </a:p>
          <a:p>
            <a:pPr marL="342900" indent="-342900" algn="l" fontAlgn="base">
              <a:buFont typeface="Arial"/>
              <a:buChar char="•"/>
            </a:pPr>
            <a:r>
              <a:rPr lang="en-US" sz="2400" dirty="0">
                <a:solidFill>
                  <a:schemeClr val="tx1"/>
                </a:solidFill>
              </a:rPr>
              <a:t>Only 1 in 4 seniors have had the conversation with their children</a:t>
            </a:r>
          </a:p>
          <a:p>
            <a:pPr marL="342900" indent="-342900" algn="l" fontAlgn="base">
              <a:buFont typeface="Arial"/>
              <a:buChar char="•"/>
            </a:pPr>
            <a:r>
              <a:rPr lang="en-US" sz="2400" dirty="0">
                <a:solidFill>
                  <a:schemeClr val="tx1"/>
                </a:solidFill>
              </a:rPr>
              <a:t>Only 1 in 3 millennials have talked with their parents about the issue</a:t>
            </a:r>
          </a:p>
        </p:txBody>
      </p:sp>
      <p:pic>
        <p:nvPicPr>
          <p:cNvPr id="2" name="Picture 1" descr="hands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615" y="5191549"/>
            <a:ext cx="1711379" cy="1140918"/>
          </a:xfrm>
          <a:prstGeom prst="rect">
            <a:avLst/>
          </a:prstGeom>
        </p:spPr>
      </p:pic>
    </p:spTree>
    <p:extLst>
      <p:ext uri="{BB962C8B-B14F-4D97-AF65-F5344CB8AC3E}">
        <p14:creationId xmlns:p14="http://schemas.microsoft.com/office/powerpoint/2010/main" val="2655713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2" y="365124"/>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a:extLst>
              <a:ext uri="{FF2B5EF4-FFF2-40B4-BE49-F238E27FC236}">
                <a16:creationId xmlns:a16="http://schemas.microsoft.com/office/drawing/2014/main" xmlns="" id="{8323042D-13A0-49E6-B2DA-6F1AC69A3F01}"/>
              </a:ext>
            </a:extLst>
          </p:cNvPr>
          <p:cNvSpPr txBox="1">
            <a:spLocks/>
          </p:cNvSpPr>
          <p:nvPr/>
        </p:nvSpPr>
        <p:spPr>
          <a:xfrm>
            <a:off x="405892" y="365125"/>
            <a:ext cx="8327308" cy="74965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a:t>Information that Family Members Need to Know</a:t>
            </a:r>
          </a:p>
        </p:txBody>
      </p:sp>
      <p:sp>
        <p:nvSpPr>
          <p:cNvPr id="5" name="Content Placeholder 2">
            <a:extLst>
              <a:ext uri="{FF2B5EF4-FFF2-40B4-BE49-F238E27FC236}">
                <a16:creationId xmlns:a16="http://schemas.microsoft.com/office/drawing/2014/main" xmlns="" id="{0F4F893A-B7DC-41EC-BD61-AB1D3E28B27F}"/>
              </a:ext>
            </a:extLst>
          </p:cNvPr>
          <p:cNvSpPr txBox="1">
            <a:spLocks/>
          </p:cNvSpPr>
          <p:nvPr/>
        </p:nvSpPr>
        <p:spPr>
          <a:xfrm>
            <a:off x="405892" y="1884329"/>
            <a:ext cx="8327308" cy="454333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8000" b="1" dirty="0">
              <a:solidFill>
                <a:srgbClr val="000000"/>
              </a:solidFill>
            </a:endParaRPr>
          </a:p>
          <a:p>
            <a:pPr marL="457200" indent="-457200" algn="l">
              <a:buFont typeface="Arial"/>
              <a:buChar char="•"/>
            </a:pPr>
            <a:endParaRPr lang="en-US" dirty="0">
              <a:solidFill>
                <a:srgbClr val="000000"/>
              </a:solidFill>
            </a:endParaRPr>
          </a:p>
        </p:txBody>
      </p:sp>
      <p:sp>
        <p:nvSpPr>
          <p:cNvPr id="2" name="TextBox 1"/>
          <p:cNvSpPr txBox="1"/>
          <p:nvPr/>
        </p:nvSpPr>
        <p:spPr>
          <a:xfrm>
            <a:off x="405892" y="952653"/>
            <a:ext cx="8327308" cy="400110"/>
          </a:xfrm>
          <a:prstGeom prst="rect">
            <a:avLst/>
          </a:prstGeom>
          <a:noFill/>
        </p:spPr>
        <p:txBody>
          <a:bodyPr wrap="square" rtlCol="0">
            <a:spAutoFit/>
          </a:bodyPr>
          <a:lstStyle/>
          <a:p>
            <a:pPr algn="ctr"/>
            <a:r>
              <a:rPr lang="en-US" sz="2000" b="1" dirty="0">
                <a:solidFill>
                  <a:srgbClr val="000000"/>
                </a:solidFill>
              </a:rPr>
              <a:t>Know the Person’s Legal and Financial Matters</a:t>
            </a:r>
            <a:endParaRPr lang="en-US" sz="2000" dirty="0"/>
          </a:p>
        </p:txBody>
      </p:sp>
      <p:sp>
        <p:nvSpPr>
          <p:cNvPr id="3" name="TextBox 2"/>
          <p:cNvSpPr txBox="1"/>
          <p:nvPr/>
        </p:nvSpPr>
        <p:spPr>
          <a:xfrm>
            <a:off x="405891" y="1352763"/>
            <a:ext cx="8512053" cy="5808857"/>
          </a:xfrm>
          <a:prstGeom prst="rect">
            <a:avLst/>
          </a:prstGeom>
          <a:noFill/>
        </p:spPr>
        <p:txBody>
          <a:bodyPr wrap="square" rtlCol="0">
            <a:spAutoFit/>
          </a:bodyPr>
          <a:lstStyle/>
          <a:p>
            <a:pPr marL="285750" indent="-285750">
              <a:buFont typeface="Arial"/>
              <a:buChar char="•"/>
            </a:pPr>
            <a:r>
              <a:rPr lang="en-US" sz="1900" b="1" dirty="0" smtClean="0"/>
              <a:t>To </a:t>
            </a:r>
            <a:r>
              <a:rPr lang="en-US" sz="1900" b="1" dirty="0"/>
              <a:t>whom do they owe money or who may owe money to them</a:t>
            </a:r>
            <a:br>
              <a:rPr lang="en-US" sz="1900" b="1" dirty="0"/>
            </a:br>
            <a:endParaRPr lang="en-US" sz="1900" b="1" dirty="0"/>
          </a:p>
          <a:p>
            <a:pPr marL="285750" indent="-285750">
              <a:buFont typeface="Arial"/>
              <a:buChar char="•"/>
            </a:pPr>
            <a:r>
              <a:rPr lang="en-US" sz="1900" b="1" dirty="0" smtClean="0"/>
              <a:t>Computer </a:t>
            </a:r>
            <a:r>
              <a:rPr lang="en-US" sz="1900" b="1" dirty="0"/>
              <a:t>passwords</a:t>
            </a:r>
            <a:br>
              <a:rPr lang="en-US" sz="1900" b="1" dirty="0"/>
            </a:br>
            <a:endParaRPr lang="en-US" sz="1900" b="1" dirty="0"/>
          </a:p>
          <a:p>
            <a:pPr marL="285750" indent="-285750">
              <a:buFont typeface="Arial"/>
              <a:buChar char="•"/>
            </a:pPr>
            <a:r>
              <a:rPr lang="en-US" sz="1900" b="1" dirty="0" smtClean="0"/>
              <a:t>Bank </a:t>
            </a:r>
            <a:r>
              <a:rPr lang="en-US" sz="1900" b="1" dirty="0"/>
              <a:t>accounts, passwords, and safety deposit box info</a:t>
            </a:r>
            <a:br>
              <a:rPr lang="en-US" sz="1900" b="1" dirty="0"/>
            </a:br>
            <a:endParaRPr lang="en-US" sz="1900" b="1" dirty="0"/>
          </a:p>
          <a:p>
            <a:pPr marL="285750" indent="-285750">
              <a:buFont typeface="Arial"/>
              <a:buChar char="•"/>
            </a:pPr>
            <a:r>
              <a:rPr lang="en-US" sz="1900" b="1" dirty="0" smtClean="0"/>
              <a:t>Credit </a:t>
            </a:r>
            <a:r>
              <a:rPr lang="en-US" sz="1900" b="1" dirty="0"/>
              <a:t>cards and PIN numbers</a:t>
            </a:r>
            <a:br>
              <a:rPr lang="en-US" sz="1900" b="1" dirty="0"/>
            </a:br>
            <a:endParaRPr lang="en-US" sz="1900" b="1" dirty="0" smtClean="0"/>
          </a:p>
          <a:p>
            <a:pPr marL="285750" indent="-285750">
              <a:buFont typeface="Arial"/>
              <a:buChar char="•"/>
            </a:pPr>
            <a:r>
              <a:rPr lang="en-US" sz="1900" b="1" dirty="0" smtClean="0"/>
              <a:t>Stocks</a:t>
            </a:r>
            <a:r>
              <a:rPr lang="en-US" sz="1900" b="1" dirty="0"/>
              <a:t>, bonds, investment or annuity </a:t>
            </a:r>
            <a:r>
              <a:rPr lang="en-US" sz="1900" b="1" dirty="0" smtClean="0"/>
              <a:t>accounts</a:t>
            </a:r>
          </a:p>
          <a:p>
            <a:pPr marL="285750" indent="-285750">
              <a:buFont typeface="Arial"/>
              <a:buChar char="•"/>
            </a:pPr>
            <a:r>
              <a:rPr lang="en-US" sz="1900" b="1" dirty="0" smtClean="0"/>
              <a:t>Real estate</a:t>
            </a:r>
          </a:p>
          <a:p>
            <a:pPr marL="285750" indent="-285750">
              <a:buFont typeface="Arial"/>
              <a:buChar char="•"/>
            </a:pPr>
            <a:r>
              <a:rPr lang="en-US" sz="1900" b="1" dirty="0" smtClean="0"/>
              <a:t>Insurance </a:t>
            </a:r>
            <a:r>
              <a:rPr lang="en-US" sz="1900" b="1" dirty="0"/>
              <a:t>policies</a:t>
            </a:r>
            <a:br>
              <a:rPr lang="en-US" sz="1900" b="1" dirty="0"/>
            </a:br>
            <a:endParaRPr lang="en-US" sz="1900" b="1" dirty="0"/>
          </a:p>
          <a:p>
            <a:pPr marL="285750" indent="-285750">
              <a:buFont typeface="Arial"/>
              <a:buChar char="•"/>
            </a:pPr>
            <a:r>
              <a:rPr lang="en-US" sz="1900" b="1" dirty="0" smtClean="0"/>
              <a:t>Legal </a:t>
            </a:r>
            <a:r>
              <a:rPr lang="en-US" sz="1900" b="1" dirty="0"/>
              <a:t>papers including: Power of Attorney, Health Care Power of Attorney</a:t>
            </a:r>
            <a:r>
              <a:rPr lang="en-US" sz="1900" b="1" dirty="0" smtClean="0"/>
              <a:t>, Current </a:t>
            </a:r>
            <a:r>
              <a:rPr lang="en-US" sz="1900" b="1" dirty="0"/>
              <a:t>Will</a:t>
            </a:r>
            <a:br>
              <a:rPr lang="en-US" sz="1900" b="1" dirty="0"/>
            </a:br>
            <a:endParaRPr lang="en-US" sz="1900" b="1" dirty="0"/>
          </a:p>
          <a:p>
            <a:pPr marL="285750" indent="-285750">
              <a:buFont typeface="Arial"/>
              <a:buChar char="•"/>
            </a:pPr>
            <a:r>
              <a:rPr lang="en-US" sz="1900" b="1" dirty="0" smtClean="0"/>
              <a:t>Names </a:t>
            </a:r>
            <a:r>
              <a:rPr lang="en-US" sz="1900" b="1" dirty="0"/>
              <a:t>and contact information of their Attorney, Accountant, Physicians, Companies or help they use</a:t>
            </a:r>
            <a:br>
              <a:rPr lang="en-US" sz="1900" b="1" dirty="0"/>
            </a:br>
            <a:endParaRPr lang="en-US" sz="1900" b="1" dirty="0"/>
          </a:p>
          <a:p>
            <a:pPr marL="285750" indent="-285750">
              <a:buFont typeface="Arial"/>
              <a:buChar char="•"/>
            </a:pPr>
            <a:endParaRPr lang="en-US" dirty="0"/>
          </a:p>
        </p:txBody>
      </p:sp>
    </p:spTree>
    <p:extLst>
      <p:ext uri="{BB962C8B-B14F-4D97-AF65-F5344CB8AC3E}">
        <p14:creationId xmlns:p14="http://schemas.microsoft.com/office/powerpoint/2010/main" val="421554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a:extLst>
              <a:ext uri="{FF2B5EF4-FFF2-40B4-BE49-F238E27FC236}">
                <a16:creationId xmlns:a16="http://schemas.microsoft.com/office/drawing/2014/main" xmlns="" id="{EBD59B99-116B-430F-B607-F5A0865C1238}"/>
              </a:ext>
            </a:extLst>
          </p:cNvPr>
          <p:cNvSpPr txBox="1">
            <a:spLocks/>
          </p:cNvSpPr>
          <p:nvPr/>
        </p:nvSpPr>
        <p:spPr>
          <a:xfrm>
            <a:off x="405892" y="365126"/>
            <a:ext cx="8327308" cy="1045986"/>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Five Wishes</a:t>
            </a:r>
            <a:br>
              <a:rPr lang="en-US" b="1" dirty="0"/>
            </a:br>
            <a:r>
              <a:rPr lang="en-US" sz="1200" b="1" dirty="0"/>
              <a:t/>
            </a:r>
            <a:br>
              <a:rPr lang="en-US" sz="1200" b="1" dirty="0"/>
            </a:br>
            <a:endParaRPr lang="en-US" b="1" dirty="0"/>
          </a:p>
        </p:txBody>
      </p:sp>
      <p:sp>
        <p:nvSpPr>
          <p:cNvPr id="6" name="Content Placeholder 2">
            <a:extLst>
              <a:ext uri="{FF2B5EF4-FFF2-40B4-BE49-F238E27FC236}">
                <a16:creationId xmlns:a16="http://schemas.microsoft.com/office/drawing/2014/main" xmlns="" id="{F49B97D0-FC6C-40D6-8F35-81D0988709BB}"/>
              </a:ext>
            </a:extLst>
          </p:cNvPr>
          <p:cNvSpPr txBox="1">
            <a:spLocks/>
          </p:cNvSpPr>
          <p:nvPr/>
        </p:nvSpPr>
        <p:spPr>
          <a:xfrm>
            <a:off x="405892" y="1143000"/>
            <a:ext cx="8327307" cy="52070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000000"/>
                </a:solidFill>
              </a:rPr>
              <a:t>MY WISH FOR:</a:t>
            </a:r>
          </a:p>
          <a:p>
            <a:r>
              <a:rPr lang="en-US" sz="2400" dirty="0">
                <a:solidFill>
                  <a:srgbClr val="000000"/>
                </a:solidFill>
              </a:rPr>
              <a:t>The Person I Want to Make Care Decisions for Me When I Can’t</a:t>
            </a:r>
          </a:p>
          <a:p>
            <a:r>
              <a:rPr lang="en-US" sz="2400" dirty="0">
                <a:solidFill>
                  <a:srgbClr val="000000"/>
                </a:solidFill>
              </a:rPr>
              <a:t>The Kind of Medical Treatment I Want or Don’t Want</a:t>
            </a:r>
          </a:p>
          <a:p>
            <a:r>
              <a:rPr lang="en-US" sz="2400" dirty="0">
                <a:solidFill>
                  <a:srgbClr val="000000"/>
                </a:solidFill>
              </a:rPr>
              <a:t>How Comfortable I Want to Be</a:t>
            </a:r>
          </a:p>
          <a:p>
            <a:r>
              <a:rPr lang="en-US" sz="2400" dirty="0">
                <a:solidFill>
                  <a:srgbClr val="000000"/>
                </a:solidFill>
              </a:rPr>
              <a:t>How I Want People to Treat Me</a:t>
            </a:r>
          </a:p>
          <a:p>
            <a:r>
              <a:rPr lang="en-US" sz="2400" dirty="0">
                <a:solidFill>
                  <a:srgbClr val="000000"/>
                </a:solidFill>
              </a:rPr>
              <a:t>What I Want My Loved Ones to Know</a:t>
            </a:r>
          </a:p>
          <a:p>
            <a:endParaRPr lang="en-US" sz="1500" dirty="0">
              <a:solidFill>
                <a:srgbClr val="000000"/>
              </a:solidFill>
            </a:endParaRPr>
          </a:p>
          <a:p>
            <a:endParaRPr lang="en-US" sz="1500" dirty="0">
              <a:solidFill>
                <a:srgbClr val="000000"/>
              </a:solidFill>
            </a:endParaRPr>
          </a:p>
          <a:p>
            <a:r>
              <a:rPr lang="en-US" sz="1500" b="1" dirty="0">
                <a:solidFill>
                  <a:srgbClr val="000000"/>
                </a:solidFill>
              </a:rPr>
              <a:t>Provided by the Greek Orthodox Archdiocese of America – Stewardship Ministries</a:t>
            </a:r>
            <a:endParaRPr lang="en-US" sz="1500" dirty="0">
              <a:solidFill>
                <a:srgbClr val="000000"/>
              </a:solidFill>
            </a:endParaRPr>
          </a:p>
          <a:p>
            <a:r>
              <a:rPr lang="en-US" sz="1600" dirty="0">
                <a:solidFill>
                  <a:srgbClr val="000000"/>
                </a:solidFill>
                <a:latin typeface="+mj-lt"/>
              </a:rPr>
              <a:t>Prepared by the Greek Orthodox Archdiocese of America with the support and cooperation of Aging With Dignity, </a:t>
            </a:r>
          </a:p>
          <a:p>
            <a:r>
              <a:rPr lang="en-US" sz="1600" dirty="0">
                <a:solidFill>
                  <a:srgbClr val="000000"/>
                </a:solidFill>
                <a:latin typeface="+mj-lt"/>
              </a:rPr>
              <a:t>the nonprofit organization that created the </a:t>
            </a:r>
            <a:r>
              <a:rPr lang="en-US" sz="1600" i="1" dirty="0">
                <a:solidFill>
                  <a:srgbClr val="000000"/>
                </a:solidFill>
                <a:latin typeface="+mj-lt"/>
              </a:rPr>
              <a:t>Five Wishes </a:t>
            </a:r>
            <a:r>
              <a:rPr lang="en-US" sz="1600" dirty="0">
                <a:solidFill>
                  <a:srgbClr val="000000"/>
                </a:solidFill>
                <a:latin typeface="+mj-lt"/>
              </a:rPr>
              <a:t>living will</a:t>
            </a: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16097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a:extLst>
              <a:ext uri="{FF2B5EF4-FFF2-40B4-BE49-F238E27FC236}">
                <a16:creationId xmlns:a16="http://schemas.microsoft.com/office/drawing/2014/main" xmlns="" id="{5D38F947-FEA6-46FE-A1D1-DAECC1FA0EF9}"/>
              </a:ext>
            </a:extLst>
          </p:cNvPr>
          <p:cNvSpPr txBox="1">
            <a:spLocks/>
          </p:cNvSpPr>
          <p:nvPr/>
        </p:nvSpPr>
        <p:spPr>
          <a:xfrm>
            <a:off x="405892" y="365125"/>
            <a:ext cx="8327308" cy="1325563"/>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
            </a:r>
            <a:br>
              <a:rPr lang="en-US" sz="3600" b="1" dirty="0"/>
            </a:br>
            <a:r>
              <a:rPr lang="en-US" sz="4900" b="1" dirty="0"/>
              <a:t>Being a Caregiver</a:t>
            </a:r>
            <a:r>
              <a:rPr lang="en-US" b="1" dirty="0"/>
              <a:t/>
            </a:r>
            <a:br>
              <a:rPr lang="en-US" b="1" dirty="0"/>
            </a:br>
            <a:endParaRPr lang="en-US" dirty="0"/>
          </a:p>
        </p:txBody>
      </p:sp>
      <p:sp>
        <p:nvSpPr>
          <p:cNvPr id="5" name="Content Placeholder 2">
            <a:extLst>
              <a:ext uri="{FF2B5EF4-FFF2-40B4-BE49-F238E27FC236}">
                <a16:creationId xmlns:a16="http://schemas.microsoft.com/office/drawing/2014/main" xmlns="" id="{84C9E985-A05B-4FE6-9244-F60A5C4E2F09}"/>
              </a:ext>
            </a:extLst>
          </p:cNvPr>
          <p:cNvSpPr txBox="1">
            <a:spLocks/>
          </p:cNvSpPr>
          <p:nvPr/>
        </p:nvSpPr>
        <p:spPr>
          <a:xfrm>
            <a:off x="405891" y="1257394"/>
            <a:ext cx="8327308" cy="2044606"/>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endParaRPr lang="en-US" sz="2800" dirty="0">
              <a:solidFill>
                <a:srgbClr val="000000"/>
              </a:solidFill>
            </a:endParaRPr>
          </a:p>
          <a:p>
            <a:pPr marL="457200" indent="-457200" algn="l">
              <a:buFont typeface="Arial"/>
              <a:buChar char="•"/>
            </a:pPr>
            <a:r>
              <a:rPr lang="en-US" sz="2800" dirty="0">
                <a:solidFill>
                  <a:srgbClr val="000000"/>
                </a:solidFill>
              </a:rPr>
              <a:t>Often a stressful and demanding ordeal </a:t>
            </a:r>
          </a:p>
          <a:p>
            <a:pPr marL="457200" indent="-457200" algn="l">
              <a:buFont typeface="Arial"/>
              <a:buChar char="•"/>
            </a:pPr>
            <a:r>
              <a:rPr lang="en-US" sz="2800" dirty="0">
                <a:solidFill>
                  <a:srgbClr val="000000"/>
                </a:solidFill>
              </a:rPr>
              <a:t>Have human needs and emotions </a:t>
            </a:r>
          </a:p>
          <a:p>
            <a:pPr marL="457200" indent="-457200" algn="l">
              <a:buFont typeface="Arial"/>
              <a:buChar char="•"/>
            </a:pPr>
            <a:r>
              <a:rPr lang="en-US" sz="2800" dirty="0">
                <a:solidFill>
                  <a:srgbClr val="000000"/>
                </a:solidFill>
              </a:rPr>
              <a:t>Must give themselves permission to be human </a:t>
            </a:r>
          </a:p>
          <a:p>
            <a:pPr marL="457200" indent="-457200" algn="l">
              <a:buFont typeface="Arial"/>
              <a:buChar char="•"/>
            </a:pPr>
            <a:r>
              <a:rPr lang="en-US" sz="2800" dirty="0">
                <a:solidFill>
                  <a:srgbClr val="000000"/>
                </a:solidFill>
              </a:rPr>
              <a:t>Must care for themselves as well as their loved one</a:t>
            </a:r>
          </a:p>
        </p:txBody>
      </p:sp>
      <p:pic>
        <p:nvPicPr>
          <p:cNvPr id="3" name="Picture 2" descr="helping han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883" y="3735294"/>
            <a:ext cx="3914588" cy="2497507"/>
          </a:xfrm>
          <a:prstGeom prst="rect">
            <a:avLst/>
          </a:prstGeom>
        </p:spPr>
      </p:pic>
    </p:spTree>
    <p:extLst>
      <p:ext uri="{BB962C8B-B14F-4D97-AF65-F5344CB8AC3E}">
        <p14:creationId xmlns:p14="http://schemas.microsoft.com/office/powerpoint/2010/main" val="191665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91781" y="365124"/>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p:cNvSpPr txBox="1">
            <a:spLocks/>
          </p:cNvSpPr>
          <p:nvPr/>
        </p:nvSpPr>
        <p:spPr>
          <a:xfrm>
            <a:off x="405892" y="365124"/>
            <a:ext cx="8327308" cy="15963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u="sng" dirty="0"/>
              <a:t>Alzheimer's Request</a:t>
            </a:r>
            <a:r>
              <a:rPr lang="en-US" dirty="0"/>
              <a:t/>
            </a:r>
            <a:br>
              <a:rPr lang="en-US" dirty="0"/>
            </a:br>
            <a:endParaRPr lang="en-US" dirty="0"/>
          </a:p>
        </p:txBody>
      </p:sp>
      <p:sp>
        <p:nvSpPr>
          <p:cNvPr id="5" name="Content Placeholder 2"/>
          <p:cNvSpPr txBox="1">
            <a:spLocks/>
          </p:cNvSpPr>
          <p:nvPr/>
        </p:nvSpPr>
        <p:spPr>
          <a:xfrm>
            <a:off x="405892" y="1825624"/>
            <a:ext cx="8327308" cy="4629733"/>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	</a:t>
            </a:r>
            <a:r>
              <a:rPr lang="en-US" dirty="0">
                <a:solidFill>
                  <a:schemeClr val="tx1"/>
                </a:solidFill>
              </a:rPr>
              <a:t>Do not ask me to remember, don't try to make me understand.</a:t>
            </a:r>
          </a:p>
          <a:p>
            <a:r>
              <a:rPr lang="en-US" dirty="0">
                <a:solidFill>
                  <a:schemeClr val="tx1"/>
                </a:solidFill>
              </a:rPr>
              <a:t>Let me rest and know you're with me, kiss my cheek and hold my hand.</a:t>
            </a:r>
          </a:p>
          <a:p>
            <a:r>
              <a:rPr lang="en-US" dirty="0">
                <a:solidFill>
                  <a:schemeClr val="tx1"/>
                </a:solidFill>
              </a:rPr>
              <a:t> </a:t>
            </a:r>
          </a:p>
          <a:p>
            <a:r>
              <a:rPr lang="en-US" dirty="0">
                <a:solidFill>
                  <a:schemeClr val="tx1"/>
                </a:solidFill>
              </a:rPr>
              <a:t>	I'm confused beyond your concept, I'm sad and sick and lost.</a:t>
            </a:r>
          </a:p>
          <a:p>
            <a:r>
              <a:rPr lang="en-US" dirty="0">
                <a:solidFill>
                  <a:schemeClr val="tx1"/>
                </a:solidFill>
              </a:rPr>
              <a:t>	All I know is that I need you to be with me at all cost.</a:t>
            </a:r>
          </a:p>
          <a:p>
            <a:r>
              <a:rPr lang="en-US" dirty="0">
                <a:solidFill>
                  <a:schemeClr val="tx1"/>
                </a:solidFill>
              </a:rPr>
              <a:t> </a:t>
            </a:r>
          </a:p>
          <a:p>
            <a:r>
              <a:rPr lang="en-US" dirty="0">
                <a:solidFill>
                  <a:schemeClr val="tx1"/>
                </a:solidFill>
              </a:rPr>
              <a:t>	Do not lose your patience with me, do not scold or curse or cry.</a:t>
            </a:r>
          </a:p>
          <a:p>
            <a:r>
              <a:rPr lang="en-US" dirty="0">
                <a:solidFill>
                  <a:schemeClr val="tx1"/>
                </a:solidFill>
              </a:rPr>
              <a:t>	I can't help the way I'm acting, I can't be different though I try.</a:t>
            </a:r>
          </a:p>
          <a:p>
            <a:r>
              <a:rPr lang="en-US" dirty="0">
                <a:solidFill>
                  <a:schemeClr val="tx1"/>
                </a:solidFill>
              </a:rPr>
              <a:t> </a:t>
            </a:r>
          </a:p>
          <a:p>
            <a:r>
              <a:rPr lang="en-US" dirty="0">
                <a:solidFill>
                  <a:schemeClr val="tx1"/>
                </a:solidFill>
              </a:rPr>
              <a:t>	Just remember that I need you, that the best of me is gone.</a:t>
            </a:r>
          </a:p>
          <a:p>
            <a:r>
              <a:rPr lang="en-US" dirty="0">
                <a:solidFill>
                  <a:schemeClr val="tx1"/>
                </a:solidFill>
              </a:rPr>
              <a:t>	Please don't fail to stand beside me, love me 'till my life is gone.</a:t>
            </a:r>
          </a:p>
          <a:p>
            <a:r>
              <a:rPr lang="en-US" dirty="0">
                <a:solidFill>
                  <a:schemeClr val="tx1"/>
                </a:solidFill>
              </a:rPr>
              <a:t> </a:t>
            </a:r>
          </a:p>
          <a:p>
            <a:endParaRPr lang="en-US" dirty="0"/>
          </a:p>
        </p:txBody>
      </p:sp>
    </p:spTree>
    <p:extLst>
      <p:ext uri="{BB962C8B-B14F-4D97-AF65-F5344CB8AC3E}">
        <p14:creationId xmlns:p14="http://schemas.microsoft.com/office/powerpoint/2010/main" val="20445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a:extLst>
              <a:ext uri="{FF2B5EF4-FFF2-40B4-BE49-F238E27FC236}">
                <a16:creationId xmlns:a16="http://schemas.microsoft.com/office/drawing/2014/main" xmlns="" id="{13C376DB-8F0C-41EB-9D96-CC1D1D2682F3}"/>
              </a:ext>
            </a:extLst>
          </p:cNvPr>
          <p:cNvSpPr txBox="1">
            <a:spLocks/>
          </p:cNvSpPr>
          <p:nvPr/>
        </p:nvSpPr>
        <p:spPr>
          <a:xfrm>
            <a:off x="405892" y="365125"/>
            <a:ext cx="8327308" cy="11024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Caregivers Have the Right to:</a:t>
            </a:r>
          </a:p>
        </p:txBody>
      </p:sp>
      <p:sp>
        <p:nvSpPr>
          <p:cNvPr id="5" name="Content Placeholder 2">
            <a:extLst>
              <a:ext uri="{FF2B5EF4-FFF2-40B4-BE49-F238E27FC236}">
                <a16:creationId xmlns:a16="http://schemas.microsoft.com/office/drawing/2014/main" xmlns="" id="{8951D51A-B33E-4F00-946D-C4567E43AD9D}"/>
              </a:ext>
            </a:extLst>
          </p:cNvPr>
          <p:cNvSpPr txBox="1">
            <a:spLocks/>
          </p:cNvSpPr>
          <p:nvPr/>
        </p:nvSpPr>
        <p:spPr>
          <a:xfrm>
            <a:off x="564444" y="1325351"/>
            <a:ext cx="8001000" cy="49424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lvl="0" indent="-285750" algn="l">
              <a:lnSpc>
                <a:spcPct val="100000"/>
              </a:lnSpc>
              <a:buFont typeface="Arial"/>
              <a:buChar char="•"/>
            </a:pPr>
            <a:r>
              <a:rPr lang="en-US" sz="1900" b="1" dirty="0" smtClean="0">
                <a:solidFill>
                  <a:srgbClr val="000000"/>
                </a:solidFill>
              </a:rPr>
              <a:t>Be </a:t>
            </a:r>
            <a:r>
              <a:rPr lang="en-US" sz="1900" b="1" dirty="0">
                <a:solidFill>
                  <a:srgbClr val="000000"/>
                </a:solidFill>
              </a:rPr>
              <a:t>angry:</a:t>
            </a:r>
            <a:r>
              <a:rPr lang="en-US" sz="1900" dirty="0">
                <a:solidFill>
                  <a:srgbClr val="000000"/>
                </a:solidFill>
              </a:rPr>
              <a:t> Turn this energy into positive action. Clean a closet, take a walk, or talk with someone.</a:t>
            </a:r>
          </a:p>
          <a:p>
            <a:pPr marL="285750" lvl="0" indent="-285750" algn="l">
              <a:lnSpc>
                <a:spcPct val="100000"/>
              </a:lnSpc>
              <a:buFont typeface="Arial"/>
              <a:buChar char="•"/>
            </a:pPr>
            <a:r>
              <a:rPr lang="en-US" sz="1900" b="1" dirty="0">
                <a:solidFill>
                  <a:srgbClr val="000000"/>
                </a:solidFill>
              </a:rPr>
              <a:t>Be frustrated:</a:t>
            </a:r>
            <a:r>
              <a:rPr lang="en-US" sz="1900" dirty="0">
                <a:solidFill>
                  <a:srgbClr val="000000"/>
                </a:solidFill>
              </a:rPr>
              <a:t> Stop what you are doing, take a deep breath, and begin a different activity.</a:t>
            </a:r>
          </a:p>
          <a:p>
            <a:pPr marL="285750" lvl="0" indent="-285750" algn="l">
              <a:lnSpc>
                <a:spcPct val="100000"/>
              </a:lnSpc>
              <a:buFont typeface="Arial"/>
              <a:buChar char="•"/>
            </a:pPr>
            <a:r>
              <a:rPr lang="en-US" sz="1900" b="1" dirty="0">
                <a:solidFill>
                  <a:srgbClr val="000000"/>
                </a:solidFill>
              </a:rPr>
              <a:t>Take time out: </a:t>
            </a:r>
            <a:r>
              <a:rPr lang="en-US" sz="1900" dirty="0">
                <a:solidFill>
                  <a:srgbClr val="000000"/>
                </a:solidFill>
              </a:rPr>
              <a:t>Sit in a favorite chair in a quiet room, take a trip to the store, or spend a few hours out with friends.</a:t>
            </a:r>
          </a:p>
          <a:p>
            <a:pPr marL="285750" lvl="0" indent="-285750" algn="l">
              <a:lnSpc>
                <a:spcPct val="110000"/>
              </a:lnSpc>
              <a:buFont typeface="Arial"/>
              <a:buChar char="•"/>
            </a:pPr>
            <a:r>
              <a:rPr lang="en-US" sz="1900" b="1" dirty="0">
                <a:solidFill>
                  <a:srgbClr val="000000"/>
                </a:solidFill>
              </a:rPr>
              <a:t>Ask for help:</a:t>
            </a:r>
            <a:r>
              <a:rPr lang="en-US" sz="1900" dirty="0">
                <a:solidFill>
                  <a:srgbClr val="000000"/>
                </a:solidFill>
              </a:rPr>
              <a:t> Explore family, friends, and local agencies for resource services. Many doctors' offices and clergy provide referrals.</a:t>
            </a:r>
          </a:p>
          <a:p>
            <a:pPr marL="285750" lvl="0" indent="-285750" algn="l">
              <a:lnSpc>
                <a:spcPct val="100000"/>
              </a:lnSpc>
              <a:buFont typeface="Arial"/>
              <a:buChar char="•"/>
            </a:pPr>
            <a:r>
              <a:rPr lang="en-US" sz="1900" b="1" dirty="0">
                <a:solidFill>
                  <a:srgbClr val="000000"/>
                </a:solidFill>
              </a:rPr>
              <a:t>Recognize your limits:</a:t>
            </a:r>
            <a:r>
              <a:rPr lang="en-US" sz="1900" dirty="0">
                <a:solidFill>
                  <a:srgbClr val="000000"/>
                </a:solidFill>
              </a:rPr>
              <a:t> You are a valuable person. Take care of yourself, too!</a:t>
            </a:r>
          </a:p>
          <a:p>
            <a:pPr marL="285750" lvl="0" indent="-285750" algn="l">
              <a:lnSpc>
                <a:spcPct val="100000"/>
              </a:lnSpc>
              <a:buFont typeface="Arial"/>
              <a:buChar char="•"/>
            </a:pPr>
            <a:r>
              <a:rPr lang="en-US" sz="1900" b="1" dirty="0">
                <a:solidFill>
                  <a:srgbClr val="000000"/>
                </a:solidFill>
              </a:rPr>
              <a:t>Make mistakes:</a:t>
            </a:r>
            <a:r>
              <a:rPr lang="en-US" sz="1900" dirty="0">
                <a:solidFill>
                  <a:srgbClr val="000000"/>
                </a:solidFill>
              </a:rPr>
              <a:t> No one is perfect, and mistakes help you learn.</a:t>
            </a:r>
          </a:p>
          <a:p>
            <a:pPr marL="285750" lvl="0" indent="-285750" algn="l">
              <a:lnSpc>
                <a:spcPct val="100000"/>
              </a:lnSpc>
              <a:buFont typeface="Arial"/>
              <a:buChar char="•"/>
            </a:pPr>
            <a:r>
              <a:rPr lang="en-US" sz="1900" b="1" dirty="0">
                <a:solidFill>
                  <a:srgbClr val="000000"/>
                </a:solidFill>
              </a:rPr>
              <a:t>Grieve:</a:t>
            </a:r>
            <a:r>
              <a:rPr lang="en-US" sz="1900" dirty="0">
                <a:solidFill>
                  <a:srgbClr val="000000"/>
                </a:solidFill>
              </a:rPr>
              <a:t> It is normal to be sad over the loss of the way things used to be.</a:t>
            </a:r>
          </a:p>
          <a:p>
            <a:pPr marL="285750" lvl="0" indent="-285750" algn="l">
              <a:lnSpc>
                <a:spcPct val="100000"/>
              </a:lnSpc>
              <a:buFont typeface="Arial"/>
              <a:buChar char="•"/>
            </a:pPr>
            <a:r>
              <a:rPr lang="en-US" sz="1900" b="1" dirty="0">
                <a:solidFill>
                  <a:srgbClr val="000000"/>
                </a:solidFill>
              </a:rPr>
              <a:t>Laugh and love:</a:t>
            </a:r>
            <a:r>
              <a:rPr lang="en-US" sz="1900" dirty="0">
                <a:solidFill>
                  <a:srgbClr val="000000"/>
                </a:solidFill>
              </a:rPr>
              <a:t> Now more than ever, it's important to have meaningful connections.</a:t>
            </a:r>
          </a:p>
          <a:p>
            <a:pPr marL="285750" lvl="0" indent="-285750" algn="l">
              <a:lnSpc>
                <a:spcPct val="100000"/>
              </a:lnSpc>
              <a:buFont typeface="Arial"/>
              <a:buChar char="•"/>
            </a:pPr>
            <a:r>
              <a:rPr lang="en-US" sz="1900" b="1" dirty="0">
                <a:solidFill>
                  <a:srgbClr val="000000"/>
                </a:solidFill>
              </a:rPr>
              <a:t>Hope:</a:t>
            </a:r>
            <a:r>
              <a:rPr lang="en-US" sz="1900" dirty="0">
                <a:solidFill>
                  <a:srgbClr val="000000"/>
                </a:solidFill>
              </a:rPr>
              <a:t> Tomorrow, the day may go smoother, a friend may call, and new treatments may be found.</a:t>
            </a:r>
          </a:p>
          <a:p>
            <a:pPr marL="285750" indent="-285750" algn="l">
              <a:buFont typeface="Arial"/>
              <a:buChar char="•"/>
            </a:pPr>
            <a:endParaRPr lang="en-US" sz="1900" dirty="0">
              <a:solidFill>
                <a:srgbClr val="000000"/>
              </a:solidFill>
            </a:endParaRPr>
          </a:p>
          <a:p>
            <a:pPr marL="342900" indent="-342900" algn="l">
              <a:buFont typeface="Arial"/>
              <a:buChar char="•"/>
            </a:pPr>
            <a:endParaRPr lang="en-US" sz="1900" dirty="0">
              <a:solidFill>
                <a:srgbClr val="000000"/>
              </a:solidFill>
            </a:endParaRPr>
          </a:p>
        </p:txBody>
      </p:sp>
    </p:spTree>
    <p:extLst>
      <p:ext uri="{BB962C8B-B14F-4D97-AF65-F5344CB8AC3E}">
        <p14:creationId xmlns:p14="http://schemas.microsoft.com/office/powerpoint/2010/main" val="2250298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a:extLst>
              <a:ext uri="{FF2B5EF4-FFF2-40B4-BE49-F238E27FC236}">
                <a16:creationId xmlns:a16="http://schemas.microsoft.com/office/drawing/2014/main" xmlns="" id="{2CBD52EA-03CF-44B9-89D8-089557B7059A}"/>
              </a:ext>
            </a:extLst>
          </p:cNvPr>
          <p:cNvSpPr txBox="1">
            <a:spLocks/>
          </p:cNvSpPr>
          <p:nvPr/>
        </p:nvSpPr>
        <p:spPr>
          <a:xfrm>
            <a:off x="405892" y="365126"/>
            <a:ext cx="8327308" cy="9472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t>Resources </a:t>
            </a:r>
            <a:r>
              <a:rPr lang="mr-IN" sz="3600" b="1" dirty="0" smtClean="0"/>
              <a:t>–</a:t>
            </a:r>
            <a:r>
              <a:rPr lang="en-US" sz="3600" b="1" dirty="0" smtClean="0"/>
              <a:t> Alzheimer’s Association</a:t>
            </a:r>
            <a:endParaRPr lang="en-US" sz="3600" b="1" dirty="0"/>
          </a:p>
        </p:txBody>
      </p:sp>
      <p:sp>
        <p:nvSpPr>
          <p:cNvPr id="5" name="Content Placeholder 2">
            <a:extLst>
              <a:ext uri="{FF2B5EF4-FFF2-40B4-BE49-F238E27FC236}">
                <a16:creationId xmlns:a16="http://schemas.microsoft.com/office/drawing/2014/main" xmlns="" id="{A4C76AB8-9BEE-45BE-825C-25A245ADD51C}"/>
              </a:ext>
            </a:extLst>
          </p:cNvPr>
          <p:cNvSpPr txBox="1">
            <a:spLocks/>
          </p:cNvSpPr>
          <p:nvPr/>
        </p:nvSpPr>
        <p:spPr>
          <a:xfrm>
            <a:off x="405892" y="1312334"/>
            <a:ext cx="8327307" cy="514302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800" dirty="0">
                <a:solidFill>
                  <a:schemeClr val="tx1"/>
                </a:solidFill>
              </a:rPr>
              <a:t>The world's leading voluntary health organization in Alzheimer's care, support and research </a:t>
            </a:r>
          </a:p>
          <a:p>
            <a:pPr marL="457200" indent="-457200" algn="l">
              <a:buFont typeface="Arial"/>
              <a:buChar char="•"/>
            </a:pPr>
            <a:r>
              <a:rPr lang="en-US" sz="2800" dirty="0">
                <a:solidFill>
                  <a:schemeClr val="tx1"/>
                </a:solidFill>
              </a:rPr>
              <a:t>Chapters across the nation, providing services within each community</a:t>
            </a:r>
          </a:p>
          <a:p>
            <a:pPr marL="457200" indent="-457200" algn="l">
              <a:buFont typeface="Arial"/>
              <a:buChar char="•"/>
            </a:pPr>
            <a:r>
              <a:rPr lang="en-US" sz="2800" dirty="0">
                <a:solidFill>
                  <a:schemeClr val="tx1"/>
                </a:solidFill>
              </a:rPr>
              <a:t>Professionally staffed 24/7 Helpline (1.800.272.3900) which offers information and advice to callers in more than 170 languages</a:t>
            </a:r>
          </a:p>
        </p:txBody>
      </p:sp>
    </p:spTree>
    <p:extLst>
      <p:ext uri="{BB962C8B-B14F-4D97-AF65-F5344CB8AC3E}">
        <p14:creationId xmlns:p14="http://schemas.microsoft.com/office/powerpoint/2010/main" val="2970121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a:extLst>
              <a:ext uri="{FF2B5EF4-FFF2-40B4-BE49-F238E27FC236}">
                <a16:creationId xmlns:a16="http://schemas.microsoft.com/office/drawing/2014/main" xmlns="" id="{2CBD52EA-03CF-44B9-89D8-089557B7059A}"/>
              </a:ext>
            </a:extLst>
          </p:cNvPr>
          <p:cNvSpPr txBox="1">
            <a:spLocks/>
          </p:cNvSpPr>
          <p:nvPr/>
        </p:nvSpPr>
        <p:spPr>
          <a:xfrm>
            <a:off x="405892" y="365126"/>
            <a:ext cx="8327308" cy="9472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Hands on Programs or Projects</a:t>
            </a:r>
          </a:p>
        </p:txBody>
      </p:sp>
      <p:sp>
        <p:nvSpPr>
          <p:cNvPr id="5" name="Content Placeholder 2">
            <a:extLst>
              <a:ext uri="{FF2B5EF4-FFF2-40B4-BE49-F238E27FC236}">
                <a16:creationId xmlns:a16="http://schemas.microsoft.com/office/drawing/2014/main" xmlns="" id="{A4C76AB8-9BEE-45BE-825C-25A245ADD51C}"/>
              </a:ext>
            </a:extLst>
          </p:cNvPr>
          <p:cNvSpPr txBox="1">
            <a:spLocks/>
          </p:cNvSpPr>
          <p:nvPr/>
        </p:nvSpPr>
        <p:spPr>
          <a:xfrm>
            <a:off x="405892" y="1312334"/>
            <a:ext cx="8327307" cy="514302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a:buChar char="•"/>
            </a:pPr>
            <a:r>
              <a:rPr lang="en-US" sz="2400" dirty="0">
                <a:solidFill>
                  <a:srgbClr val="000000"/>
                </a:solidFill>
              </a:rPr>
              <a:t>Philoptochos chapters can go on line and find the nearest Alzheimer's Association chapter and volunteer to help</a:t>
            </a:r>
          </a:p>
          <a:p>
            <a:pPr marL="285750" indent="-285750" algn="l">
              <a:buFont typeface="Arial"/>
              <a:buChar char="•"/>
            </a:pPr>
            <a:r>
              <a:rPr lang="en-US" sz="2400" dirty="0">
                <a:solidFill>
                  <a:srgbClr val="000000"/>
                </a:solidFill>
              </a:rPr>
              <a:t>Annual walkathons to raise money and awareness</a:t>
            </a:r>
          </a:p>
          <a:p>
            <a:pPr marL="285750" indent="-285750" algn="l">
              <a:buFont typeface="Arial"/>
              <a:buChar char="•"/>
            </a:pPr>
            <a:r>
              <a:rPr lang="en-US" sz="2400" dirty="0">
                <a:solidFill>
                  <a:srgbClr val="000000"/>
                </a:solidFill>
              </a:rPr>
              <a:t>June - Alzheimer's &amp; Brain Awareness Month – Provide Handouts, Speakers, and Purple Ribbons</a:t>
            </a:r>
          </a:p>
          <a:p>
            <a:pPr marL="285750" indent="-285750" algn="l">
              <a:buFont typeface="Arial"/>
              <a:buChar char="•"/>
            </a:pPr>
            <a:r>
              <a:rPr lang="en-US" sz="2400" dirty="0">
                <a:solidFill>
                  <a:srgbClr val="000000"/>
                </a:solidFill>
              </a:rPr>
              <a:t>Volunteer at a local Alzheimer's Association Chapter for special events, helpline support, office help, and public education and awareness programs</a:t>
            </a:r>
          </a:p>
          <a:p>
            <a:pPr marL="285750" indent="-285750" algn="l">
              <a:buFont typeface="Arial"/>
              <a:buChar char="•"/>
            </a:pPr>
            <a:r>
              <a:rPr lang="en-US" sz="2400" dirty="0">
                <a:solidFill>
                  <a:srgbClr val="000000"/>
                </a:solidFill>
              </a:rPr>
              <a:t>Helping organizations, such the Alzheimer’s Association and the Bright Focus Foundation, is critical for funding Alzheimer’s research in the understanding, treatment, and cure for this disease  </a:t>
            </a:r>
          </a:p>
          <a:p>
            <a:pPr marL="285750" indent="-285750" algn="l">
              <a:buFont typeface="Arial"/>
              <a:buChar char="•"/>
            </a:pPr>
            <a:endParaRPr lang="en-US" sz="2400" dirty="0">
              <a:solidFill>
                <a:srgbClr val="000000"/>
              </a:solidFill>
            </a:endParaRPr>
          </a:p>
        </p:txBody>
      </p:sp>
    </p:spTree>
    <p:extLst>
      <p:ext uri="{BB962C8B-B14F-4D97-AF65-F5344CB8AC3E}">
        <p14:creationId xmlns:p14="http://schemas.microsoft.com/office/powerpoint/2010/main" val="3983839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a:extLst>
              <a:ext uri="{FF2B5EF4-FFF2-40B4-BE49-F238E27FC236}">
                <a16:creationId xmlns:a16="http://schemas.microsoft.com/office/drawing/2014/main" xmlns="" id="{27B235FA-D818-43E8-A318-C712A972B72B}"/>
              </a:ext>
            </a:extLst>
          </p:cNvPr>
          <p:cNvSpPr txBox="1">
            <a:spLocks/>
          </p:cNvSpPr>
          <p:nvPr/>
        </p:nvSpPr>
        <p:spPr>
          <a:xfrm>
            <a:off x="405892" y="365125"/>
            <a:ext cx="8327308" cy="1215319"/>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u="sng" dirty="0"/>
              <a:t>Alzheimer’s Communication</a:t>
            </a:r>
            <a:r>
              <a:rPr lang="en-US" dirty="0"/>
              <a:t/>
            </a:r>
            <a:br>
              <a:rPr lang="en-US" dirty="0"/>
            </a:br>
            <a:endParaRPr lang="en-US" dirty="0"/>
          </a:p>
        </p:txBody>
      </p:sp>
      <p:sp>
        <p:nvSpPr>
          <p:cNvPr id="5" name="Content Placeholder 2">
            <a:extLst>
              <a:ext uri="{FF2B5EF4-FFF2-40B4-BE49-F238E27FC236}">
                <a16:creationId xmlns:a16="http://schemas.microsoft.com/office/drawing/2014/main" xmlns="" id="{25E0752E-1A94-427A-B628-1775BE5E59BA}"/>
              </a:ext>
            </a:extLst>
          </p:cNvPr>
          <p:cNvSpPr txBox="1">
            <a:spLocks/>
          </p:cNvSpPr>
          <p:nvPr/>
        </p:nvSpPr>
        <p:spPr>
          <a:xfrm>
            <a:off x="405892" y="1124144"/>
            <a:ext cx="8327308" cy="505282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solidFill>
                  <a:srgbClr val="000000"/>
                </a:solidFill>
              </a:rPr>
              <a:t>	</a:t>
            </a:r>
            <a:r>
              <a:rPr lang="en-US" sz="2400">
                <a:solidFill>
                  <a:srgbClr val="000000"/>
                </a:solidFill>
              </a:rPr>
              <a:t> </a:t>
            </a:r>
            <a:r>
              <a:rPr lang="en-US" sz="2400" smtClean="0">
                <a:solidFill>
                  <a:srgbClr val="000000"/>
                </a:solidFill>
              </a:rPr>
              <a:t>Never </a:t>
            </a:r>
            <a:r>
              <a:rPr lang="en-US" sz="2400" dirty="0">
                <a:solidFill>
                  <a:srgbClr val="000000"/>
                </a:solidFill>
              </a:rPr>
              <a:t>argue, instead agree				                                                                                                                       	Never reason, instead divert                                                                                                                 	Never shame, instead distract                                                                                                                  	Never lecture, instead reassure                                                                                                       	Never say "remember", instead reminisce                                                                           	Never say "I told you", instead repeat/regroup                                                                                       	Never say "You can't", instead do what they can                                                                   	Never command/demand, instead ask/model</a:t>
            </a:r>
          </a:p>
        </p:txBody>
      </p:sp>
      <p:pic>
        <p:nvPicPr>
          <p:cNvPr id="2" name="Picture 1" descr="Alzheimers_Awareness_1024x10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8731" y="4219185"/>
            <a:ext cx="2772844" cy="1957779"/>
          </a:xfrm>
          <a:prstGeom prst="rect">
            <a:avLst/>
          </a:prstGeom>
        </p:spPr>
      </p:pic>
    </p:spTree>
    <p:extLst>
      <p:ext uri="{BB962C8B-B14F-4D97-AF65-F5344CB8AC3E}">
        <p14:creationId xmlns:p14="http://schemas.microsoft.com/office/powerpoint/2010/main" val="396402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a:solidFill>
                    <a:schemeClr val="bg1"/>
                  </a:solidFill>
                </a:ln>
              </a:rPr>
              <a:t>- </a:t>
            </a:r>
            <a:r>
              <a:rPr lang="en-US" dirty="0" smtClean="0">
                <a:ln>
                  <a:solidFill>
                    <a:schemeClr val="bg1"/>
                  </a:solidFill>
                </a:ln>
              </a:rPr>
              <a:t>- </a:t>
            </a:r>
            <a:endParaRPr lang="en-US" dirty="0">
              <a:ln>
                <a:solidFill>
                  <a:schemeClr val="bg1"/>
                </a:solidFill>
              </a:ln>
            </a:endParaRPr>
          </a:p>
        </p:txBody>
      </p:sp>
      <p:sp>
        <p:nvSpPr>
          <p:cNvPr id="10" name="Title 1"/>
          <p:cNvSpPr txBox="1">
            <a:spLocks/>
          </p:cNvSpPr>
          <p:nvPr/>
        </p:nvSpPr>
        <p:spPr>
          <a:xfrm>
            <a:off x="405892" y="365125"/>
            <a:ext cx="8327308" cy="169509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t/>
            </a:r>
            <a:br>
              <a:rPr lang="en-US" sz="4000" b="1" dirty="0"/>
            </a:br>
            <a:r>
              <a:rPr lang="en-US" sz="4000" b="1" dirty="0"/>
              <a:t>Alzheimer’s Disease - What is it?</a:t>
            </a:r>
            <a:br>
              <a:rPr lang="en-US" sz="4000" b="1" dirty="0"/>
            </a:br>
            <a:r>
              <a:rPr lang="en-US" sz="4000" dirty="0"/>
              <a:t/>
            </a:r>
            <a:br>
              <a:rPr lang="en-US" sz="4000" dirty="0"/>
            </a:br>
            <a:endParaRPr lang="en-US" sz="4000" dirty="0"/>
          </a:p>
        </p:txBody>
      </p:sp>
      <p:sp>
        <p:nvSpPr>
          <p:cNvPr id="11" name="Content Placeholder 2"/>
          <p:cNvSpPr txBox="1">
            <a:spLocks/>
          </p:cNvSpPr>
          <p:nvPr/>
        </p:nvSpPr>
        <p:spPr>
          <a:xfrm>
            <a:off x="405891" y="1580444"/>
            <a:ext cx="8327307" cy="487491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a:p>
        </p:txBody>
      </p:sp>
      <p:sp>
        <p:nvSpPr>
          <p:cNvPr id="13" name="Content Placeholder 2"/>
          <p:cNvSpPr txBox="1">
            <a:spLocks/>
          </p:cNvSpPr>
          <p:nvPr/>
        </p:nvSpPr>
        <p:spPr>
          <a:xfrm>
            <a:off x="411443" y="1580444"/>
            <a:ext cx="8327307" cy="85595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rgbClr val="000000"/>
                </a:solidFill>
              </a:rPr>
              <a:t>Alzheimer’s </a:t>
            </a:r>
            <a:r>
              <a:rPr lang="en-US" b="1" dirty="0">
                <a:solidFill>
                  <a:srgbClr val="000000"/>
                </a:solidFill>
              </a:rPr>
              <a:t>Disease </a:t>
            </a:r>
            <a:r>
              <a:rPr lang="mr-IN" dirty="0" smtClean="0">
                <a:solidFill>
                  <a:srgbClr val="000000"/>
                </a:solidFill>
              </a:rPr>
              <a:t>–</a:t>
            </a:r>
            <a:endParaRPr lang="en-US" dirty="0" smtClean="0">
              <a:solidFill>
                <a:srgbClr val="000000"/>
              </a:solidFill>
            </a:endParaRPr>
          </a:p>
          <a:p>
            <a:endParaRPr lang="en-US" sz="7000" dirty="0">
              <a:solidFill>
                <a:srgbClr val="000000"/>
              </a:solidFill>
            </a:endParaRPr>
          </a:p>
          <a:p>
            <a:pPr algn="l"/>
            <a:endParaRPr lang="en-US" sz="7000" dirty="0">
              <a:solidFill>
                <a:srgbClr val="000000"/>
              </a:solidFill>
            </a:endParaRPr>
          </a:p>
        </p:txBody>
      </p:sp>
      <p:sp>
        <p:nvSpPr>
          <p:cNvPr id="2" name="TextBox 1"/>
          <p:cNvSpPr txBox="1"/>
          <p:nvPr/>
        </p:nvSpPr>
        <p:spPr>
          <a:xfrm>
            <a:off x="635024" y="2277947"/>
            <a:ext cx="7937800" cy="3939540"/>
          </a:xfrm>
          <a:prstGeom prst="rect">
            <a:avLst/>
          </a:prstGeom>
          <a:noFill/>
        </p:spPr>
        <p:txBody>
          <a:bodyPr wrap="square" rtlCol="0">
            <a:spAutoFit/>
          </a:bodyPr>
          <a:lstStyle/>
          <a:p>
            <a:pPr marL="285750" indent="-285750">
              <a:buFont typeface="Arial"/>
              <a:buChar char="•"/>
            </a:pPr>
            <a:endParaRPr lang="en-US" sz="2500" dirty="0" smtClean="0">
              <a:solidFill>
                <a:srgbClr val="000000"/>
              </a:solidFill>
            </a:endParaRPr>
          </a:p>
          <a:p>
            <a:pPr marL="285750" indent="-285750">
              <a:buFont typeface="Arial"/>
              <a:buChar char="•"/>
            </a:pPr>
            <a:r>
              <a:rPr lang="en-US" sz="2500" dirty="0" smtClean="0">
                <a:solidFill>
                  <a:srgbClr val="000000"/>
                </a:solidFill>
              </a:rPr>
              <a:t>Also </a:t>
            </a:r>
            <a:r>
              <a:rPr lang="en-US" sz="2500" dirty="0">
                <a:solidFill>
                  <a:srgbClr val="000000"/>
                </a:solidFill>
              </a:rPr>
              <a:t>called senile dementia - the most common cause of </a:t>
            </a:r>
            <a:r>
              <a:rPr lang="en-US" sz="2500" dirty="0" smtClean="0">
                <a:solidFill>
                  <a:srgbClr val="000000"/>
                </a:solidFill>
              </a:rPr>
              <a:t>dementia </a:t>
            </a:r>
            <a:r>
              <a:rPr lang="en-US" sz="2500" dirty="0">
                <a:solidFill>
                  <a:srgbClr val="000000"/>
                </a:solidFill>
              </a:rPr>
              <a:t>among older adults</a:t>
            </a:r>
          </a:p>
          <a:p>
            <a:pPr marL="285750" indent="-285750">
              <a:buFont typeface="Arial"/>
              <a:buChar char="•"/>
            </a:pPr>
            <a:r>
              <a:rPr lang="en-US" sz="2500" dirty="0">
                <a:solidFill>
                  <a:srgbClr val="000000"/>
                </a:solidFill>
              </a:rPr>
              <a:t>A progressive disease that destroys memory and other </a:t>
            </a:r>
            <a:r>
              <a:rPr lang="en-US" sz="2500" dirty="0" smtClean="0">
                <a:solidFill>
                  <a:srgbClr val="000000"/>
                </a:solidFill>
              </a:rPr>
              <a:t>important </a:t>
            </a:r>
            <a:r>
              <a:rPr lang="en-US" sz="2500" dirty="0">
                <a:solidFill>
                  <a:srgbClr val="000000"/>
                </a:solidFill>
              </a:rPr>
              <a:t>mental functions, such as thought </a:t>
            </a:r>
            <a:r>
              <a:rPr lang="en-US" sz="2500" dirty="0" smtClean="0">
                <a:solidFill>
                  <a:srgbClr val="000000"/>
                </a:solidFill>
              </a:rPr>
              <a:t>and speech</a:t>
            </a:r>
            <a:endParaRPr lang="en-US" sz="2500" dirty="0">
              <a:solidFill>
                <a:srgbClr val="000000"/>
              </a:solidFill>
            </a:endParaRPr>
          </a:p>
          <a:p>
            <a:pPr marL="285750" indent="-285750">
              <a:buFont typeface="Arial"/>
              <a:buChar char="•"/>
            </a:pPr>
            <a:r>
              <a:rPr lang="en-US" sz="2500" dirty="0">
                <a:solidFill>
                  <a:srgbClr val="000000"/>
                </a:solidFill>
              </a:rPr>
              <a:t>Causes 50 - 70% of all dementia</a:t>
            </a:r>
          </a:p>
          <a:p>
            <a:pPr marL="285750" indent="-285750">
              <a:buFont typeface="Arial"/>
              <a:buChar char="•"/>
            </a:pPr>
            <a:r>
              <a:rPr lang="en-US" sz="2500" dirty="0">
                <a:solidFill>
                  <a:srgbClr val="000000"/>
                </a:solidFill>
              </a:rPr>
              <a:t>More than 5.4 million Americans are living with Alzheimer’s Disease</a:t>
            </a:r>
          </a:p>
          <a:p>
            <a:pPr marL="285750" indent="-285750">
              <a:buFont typeface="Arial"/>
              <a:buChar char="•"/>
            </a:pPr>
            <a:r>
              <a:rPr lang="en-US" sz="2500" dirty="0">
                <a:solidFill>
                  <a:srgbClr val="000000"/>
                </a:solidFill>
              </a:rPr>
              <a:t>The 6th leading cause of death in the U.S.</a:t>
            </a:r>
          </a:p>
          <a:p>
            <a:pPr marL="285750" indent="-285750">
              <a:buFont typeface="Arial"/>
              <a:buChar char="•"/>
            </a:pPr>
            <a:endParaRPr lang="en-US" sz="2500" dirty="0"/>
          </a:p>
        </p:txBody>
      </p:sp>
    </p:spTree>
    <p:extLst>
      <p:ext uri="{BB962C8B-B14F-4D97-AF65-F5344CB8AC3E}">
        <p14:creationId xmlns:p14="http://schemas.microsoft.com/office/powerpoint/2010/main" val="2619662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5" name="Title 1">
            <a:extLst>
              <a:ext uri="{FF2B5EF4-FFF2-40B4-BE49-F238E27FC236}">
                <a16:creationId xmlns:a16="http://schemas.microsoft.com/office/drawing/2014/main" xmlns="" id="{57A660E6-6A38-40DC-823C-77C0A51C5E9A}"/>
              </a:ext>
            </a:extLst>
          </p:cNvPr>
          <p:cNvSpPr>
            <a:spLocks noGrp="1"/>
          </p:cNvSpPr>
          <p:nvPr>
            <p:ph type="ctrTitle"/>
          </p:nvPr>
        </p:nvSpPr>
        <p:spPr>
          <a:xfrm>
            <a:off x="405892" y="392822"/>
            <a:ext cx="8327308" cy="1207378"/>
          </a:xfrm>
        </p:spPr>
        <p:txBody>
          <a:bodyPr>
            <a:normAutofit/>
          </a:bodyPr>
          <a:lstStyle/>
          <a:p>
            <a:r>
              <a:rPr lang="en-US" sz="3600" b="1" dirty="0"/>
              <a:t>Dementia vs Alzheimer’s Disease</a:t>
            </a:r>
          </a:p>
        </p:txBody>
      </p:sp>
      <p:sp>
        <p:nvSpPr>
          <p:cNvPr id="10" name="Subtitle 2">
            <a:extLst>
              <a:ext uri="{FF2B5EF4-FFF2-40B4-BE49-F238E27FC236}">
                <a16:creationId xmlns:a16="http://schemas.microsoft.com/office/drawing/2014/main" xmlns="" id="{78BB5951-9BB2-4E1D-832A-50870C1515C3}"/>
              </a:ext>
            </a:extLst>
          </p:cNvPr>
          <p:cNvSpPr>
            <a:spLocks noGrp="1"/>
          </p:cNvSpPr>
          <p:nvPr>
            <p:ph type="subTitle" idx="1"/>
          </p:nvPr>
        </p:nvSpPr>
        <p:spPr>
          <a:xfrm>
            <a:off x="536222" y="1600200"/>
            <a:ext cx="8196977" cy="3657601"/>
          </a:xfrm>
        </p:spPr>
        <p:txBody>
          <a:bodyPr>
            <a:normAutofit fontScale="62500" lnSpcReduction="20000"/>
          </a:bodyPr>
          <a:lstStyle/>
          <a:p>
            <a:pPr algn="l"/>
            <a:r>
              <a:rPr lang="en-US" sz="4000" b="1" dirty="0">
                <a:solidFill>
                  <a:schemeClr val="tx1"/>
                </a:solidFill>
              </a:rPr>
              <a:t>Dementia</a:t>
            </a:r>
            <a:r>
              <a:rPr lang="en-US" sz="4000" dirty="0">
                <a:solidFill>
                  <a:schemeClr val="tx1"/>
                </a:solidFill>
              </a:rPr>
              <a:t> </a:t>
            </a:r>
          </a:p>
          <a:p>
            <a:pPr marL="457200" indent="-457200" algn="l">
              <a:buFont typeface="Arial" panose="020B0604020202020204" pitchFamily="34" charset="0"/>
              <a:buChar char="•"/>
            </a:pPr>
            <a:r>
              <a:rPr lang="en-US" sz="4000" dirty="0">
                <a:solidFill>
                  <a:schemeClr val="tx1"/>
                </a:solidFill>
              </a:rPr>
              <a:t>An umbrella term for a set of symptoms including impaired thinking and memory </a:t>
            </a:r>
          </a:p>
          <a:p>
            <a:pPr marL="457200" indent="-457200" algn="l">
              <a:buFont typeface="Arial" panose="020B0604020202020204" pitchFamily="34" charset="0"/>
              <a:buChar char="•"/>
            </a:pPr>
            <a:r>
              <a:rPr lang="en-US" sz="4000" dirty="0">
                <a:solidFill>
                  <a:schemeClr val="tx1"/>
                </a:solidFill>
              </a:rPr>
              <a:t>Associated with the cognitive decline of aging</a:t>
            </a:r>
          </a:p>
          <a:p>
            <a:pPr marL="457200" indent="-457200" algn="l">
              <a:buFont typeface="Arial" panose="020B0604020202020204" pitchFamily="34" charset="0"/>
              <a:buChar char="•"/>
            </a:pPr>
            <a:r>
              <a:rPr lang="en-US" sz="4000" dirty="0">
                <a:solidFill>
                  <a:schemeClr val="tx1"/>
                </a:solidFill>
              </a:rPr>
              <a:t>Some forms of dementia, such as drug interaction or a vitamin deficiency, can be temporary or reversible</a:t>
            </a:r>
          </a:p>
          <a:p>
            <a:pPr algn="l"/>
            <a:endParaRPr lang="en-US" sz="4000" b="1" dirty="0">
              <a:solidFill>
                <a:schemeClr val="tx1"/>
              </a:solidFill>
            </a:endParaRPr>
          </a:p>
          <a:p>
            <a:pPr algn="l"/>
            <a:r>
              <a:rPr lang="en-US" sz="4000" b="1" dirty="0">
                <a:solidFill>
                  <a:schemeClr val="tx1"/>
                </a:solidFill>
              </a:rPr>
              <a:t>Alzheimer’s Disease </a:t>
            </a:r>
          </a:p>
          <a:p>
            <a:pPr marL="571500" indent="-571500" algn="l">
              <a:buFont typeface="Arial" panose="020B0604020202020204" pitchFamily="34" charset="0"/>
              <a:buChar char="•"/>
            </a:pPr>
            <a:r>
              <a:rPr lang="en-US" sz="4000" dirty="0">
                <a:solidFill>
                  <a:schemeClr val="tx1"/>
                </a:solidFill>
              </a:rPr>
              <a:t>Degenerative and incurable at this time, not reversible</a:t>
            </a:r>
          </a:p>
          <a:p>
            <a:pPr algn="l"/>
            <a:endParaRPr lang="en-US" sz="3600" b="1" dirty="0">
              <a:solidFill>
                <a:schemeClr val="tx1"/>
              </a:solidFill>
            </a:endParaRPr>
          </a:p>
          <a:p>
            <a:pPr algn="l"/>
            <a:endParaRPr lang="en-US" dirty="0">
              <a:solidFill>
                <a:schemeClr val="tx1"/>
              </a:solidFill>
            </a:endParaRPr>
          </a:p>
        </p:txBody>
      </p:sp>
      <p:pic>
        <p:nvPicPr>
          <p:cNvPr id="3" name="Picture 2" descr="Trees Graph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271" y="4980664"/>
            <a:ext cx="2438400" cy="1295400"/>
          </a:xfrm>
          <a:prstGeom prst="rect">
            <a:avLst/>
          </a:prstGeom>
        </p:spPr>
      </p:pic>
    </p:spTree>
    <p:extLst>
      <p:ext uri="{BB962C8B-B14F-4D97-AF65-F5344CB8AC3E}">
        <p14:creationId xmlns:p14="http://schemas.microsoft.com/office/powerpoint/2010/main" val="399121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a:solidFill>
                    <a:schemeClr val="bg1"/>
                  </a:solidFill>
                </a:ln>
              </a:rPr>
              <a:t>-- </a:t>
            </a:r>
          </a:p>
        </p:txBody>
      </p:sp>
      <p:sp>
        <p:nvSpPr>
          <p:cNvPr id="6" name="Title 1"/>
          <p:cNvSpPr txBox="1">
            <a:spLocks/>
          </p:cNvSpPr>
          <p:nvPr/>
        </p:nvSpPr>
        <p:spPr>
          <a:xfrm>
            <a:off x="405892" y="365125"/>
            <a:ext cx="8327308" cy="149754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a:latin typeface="Calibri"/>
                <a:cs typeface="Calibri"/>
              </a:rPr>
              <a:t>Alzheimer’s is one of the Largest Social, Medical, and Economic Crises in our Nation’s History</a:t>
            </a:r>
            <a:endParaRPr lang="en-US" sz="3000" dirty="0">
              <a:latin typeface="Calibri"/>
              <a:cs typeface="Calibri"/>
            </a:endParaRPr>
          </a:p>
        </p:txBody>
      </p:sp>
      <p:sp>
        <p:nvSpPr>
          <p:cNvPr id="10" name="Content Placeholder 2"/>
          <p:cNvSpPr txBox="1">
            <a:spLocks/>
          </p:cNvSpPr>
          <p:nvPr/>
        </p:nvSpPr>
        <p:spPr>
          <a:xfrm>
            <a:off x="405892" y="1862667"/>
            <a:ext cx="8327307" cy="459269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fontAlgn="base">
              <a:buFont typeface="Arial"/>
              <a:buChar char="•"/>
            </a:pPr>
            <a:r>
              <a:rPr lang="en-US" sz="2500" dirty="0">
                <a:solidFill>
                  <a:srgbClr val="000000"/>
                </a:solidFill>
              </a:rPr>
              <a:t>More than 5 million Americans live with Alzheimer’s, a disease  that robs memories before taking lives</a:t>
            </a:r>
          </a:p>
          <a:p>
            <a:pPr marL="342900" indent="-342900" algn="l" fontAlgn="base">
              <a:buFont typeface="Arial"/>
              <a:buChar char="•"/>
            </a:pPr>
            <a:r>
              <a:rPr lang="en-US" sz="2500" dirty="0">
                <a:solidFill>
                  <a:srgbClr val="000000"/>
                </a:solidFill>
              </a:rPr>
              <a:t>Begins to develop in the brain 20-30 years before diagnosis</a:t>
            </a:r>
          </a:p>
          <a:p>
            <a:pPr marL="342900" indent="-342900" algn="l" fontAlgn="base">
              <a:buFont typeface="Arial"/>
              <a:buChar char="•"/>
            </a:pPr>
            <a:r>
              <a:rPr lang="en-US" sz="2500" dirty="0">
                <a:solidFill>
                  <a:srgbClr val="000000"/>
                </a:solidFill>
              </a:rPr>
              <a:t>2/3 of those diagnosed are women—and no one knows why</a:t>
            </a:r>
          </a:p>
          <a:p>
            <a:pPr marL="342900" indent="-342900" algn="l" fontAlgn="base">
              <a:buFont typeface="Arial"/>
              <a:buChar char="•"/>
            </a:pPr>
            <a:r>
              <a:rPr lang="en-US" sz="2500" dirty="0">
                <a:solidFill>
                  <a:srgbClr val="000000"/>
                </a:solidFill>
              </a:rPr>
              <a:t>2/3 of Alzheimer’s caregivers are women, many of whom will have to take time off or resign from their jobs</a:t>
            </a:r>
          </a:p>
          <a:p>
            <a:pPr algn="l"/>
            <a:endParaRPr lang="en-US" sz="2600" b="1" dirty="0"/>
          </a:p>
          <a:p>
            <a:pPr algn="l"/>
            <a:endParaRPr lang="en-US" sz="2600" dirty="0"/>
          </a:p>
        </p:txBody>
      </p:sp>
      <p:pic>
        <p:nvPicPr>
          <p:cNvPr id="2" name="Picture 1" descr="Alzheimers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060" y="5024718"/>
            <a:ext cx="6813176" cy="982233"/>
          </a:xfrm>
          <a:prstGeom prst="rect">
            <a:avLst/>
          </a:prstGeom>
        </p:spPr>
      </p:pic>
    </p:spTree>
    <p:extLst>
      <p:ext uri="{BB962C8B-B14F-4D97-AF65-F5344CB8AC3E}">
        <p14:creationId xmlns:p14="http://schemas.microsoft.com/office/powerpoint/2010/main" val="58327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a:extLst>
              <a:ext uri="{FF2B5EF4-FFF2-40B4-BE49-F238E27FC236}">
                <a16:creationId xmlns:a16="http://schemas.microsoft.com/office/drawing/2014/main" xmlns="" id="{80170C37-0805-4833-BA6E-1BBE8320923B}"/>
              </a:ext>
            </a:extLst>
          </p:cNvPr>
          <p:cNvSpPr>
            <a:spLocks noGrp="1"/>
          </p:cNvSpPr>
          <p:nvPr>
            <p:ph type="ctrTitle"/>
          </p:nvPr>
        </p:nvSpPr>
        <p:spPr>
          <a:xfrm>
            <a:off x="405891" y="406933"/>
            <a:ext cx="8327309" cy="1502240"/>
          </a:xfrm>
        </p:spPr>
        <p:txBody>
          <a:bodyPr>
            <a:normAutofit/>
          </a:bodyPr>
          <a:lstStyle/>
          <a:p>
            <a:r>
              <a:rPr lang="en-US" sz="3600" b="1" dirty="0"/>
              <a:t>Alzheimer’s is one of the Largest Social, Medical, and Economic Crises  - Part 2</a:t>
            </a:r>
            <a:endParaRPr lang="en-US" sz="3600" dirty="0"/>
          </a:p>
        </p:txBody>
      </p:sp>
      <p:sp>
        <p:nvSpPr>
          <p:cNvPr id="6" name="Subtitle 2">
            <a:extLst>
              <a:ext uri="{FF2B5EF4-FFF2-40B4-BE49-F238E27FC236}">
                <a16:creationId xmlns:a16="http://schemas.microsoft.com/office/drawing/2014/main" xmlns="" id="{29238F65-CF53-4784-BDA5-C3B5121A6A0B}"/>
              </a:ext>
            </a:extLst>
          </p:cNvPr>
          <p:cNvSpPr>
            <a:spLocks noGrp="1"/>
          </p:cNvSpPr>
          <p:nvPr>
            <p:ph type="subTitle" idx="1"/>
          </p:nvPr>
        </p:nvSpPr>
        <p:spPr>
          <a:xfrm>
            <a:off x="405892" y="1895062"/>
            <a:ext cx="8327308" cy="4560295"/>
          </a:xfrm>
        </p:spPr>
        <p:txBody>
          <a:bodyPr>
            <a:normAutofit fontScale="25000" lnSpcReduction="20000"/>
          </a:bodyPr>
          <a:lstStyle/>
          <a:p>
            <a:pPr marL="342900" lvl="0" indent="-342900" algn="l" fontAlgn="base">
              <a:buFont typeface="Arial" panose="020B0604020202020204" pitchFamily="34" charset="0"/>
              <a:buChar char="•"/>
            </a:pPr>
            <a:r>
              <a:rPr lang="en-US" sz="10800" dirty="0">
                <a:solidFill>
                  <a:srgbClr val="000000"/>
                </a:solidFill>
              </a:rPr>
              <a:t>A woman in her 60’s - twice as likely to develop Alzheimer’s over the course of her lifetime than breast cancer</a:t>
            </a:r>
          </a:p>
          <a:p>
            <a:pPr marL="342900" lvl="0" indent="-342900" algn="l" fontAlgn="base">
              <a:buFont typeface="Arial" panose="020B0604020202020204" pitchFamily="34" charset="0"/>
              <a:buChar char="•"/>
            </a:pPr>
            <a:r>
              <a:rPr lang="en-US" sz="10800" dirty="0">
                <a:solidFill>
                  <a:srgbClr val="000000"/>
                </a:solidFill>
              </a:rPr>
              <a:t>After 60 – a woman has a 1 in 6 chance of developing Alzheimer’s vs nearly 1 in 11 chance in a man</a:t>
            </a:r>
          </a:p>
          <a:p>
            <a:pPr marL="342900" lvl="0" indent="-342900" algn="l" fontAlgn="base">
              <a:buFont typeface="Arial" panose="020B0604020202020204" pitchFamily="34" charset="0"/>
              <a:buChar char="•"/>
            </a:pPr>
            <a:r>
              <a:rPr lang="en-US" sz="10800" dirty="0">
                <a:solidFill>
                  <a:srgbClr val="000000"/>
                </a:solidFill>
              </a:rPr>
              <a:t>By 2050, 16 million in the US and 135 million worldwide will have fallen victim to this disease</a:t>
            </a:r>
          </a:p>
          <a:p>
            <a:pPr marL="342900" lvl="0" indent="-342900" algn="l" fontAlgn="base">
              <a:buFont typeface="Arial" panose="020B0604020202020204" pitchFamily="34" charset="0"/>
              <a:buChar char="•"/>
            </a:pPr>
            <a:r>
              <a:rPr lang="en-US" sz="10800" dirty="0">
                <a:solidFill>
                  <a:srgbClr val="000000"/>
                </a:solidFill>
              </a:rPr>
              <a:t>Nearly half of Americans aren’t concerned about getting Alzheimer’s, because it doesn’t run in their families</a:t>
            </a:r>
          </a:p>
          <a:p>
            <a:pPr marL="342900" lvl="0" indent="-342900" algn="l" fontAlgn="base">
              <a:buFont typeface="Arial" panose="020B0604020202020204" pitchFamily="34" charset="0"/>
              <a:buChar char="•"/>
            </a:pPr>
            <a:r>
              <a:rPr lang="en-US" sz="10800" dirty="0">
                <a:solidFill>
                  <a:srgbClr val="000000"/>
                </a:solidFill>
              </a:rPr>
              <a:t>Research proves that genes are not your destiny</a:t>
            </a:r>
          </a:p>
          <a:p>
            <a:endParaRPr lang="en-US" sz="10400" dirty="0">
              <a:solidFill>
                <a:srgbClr val="000000"/>
              </a:solidFill>
            </a:endParaRPr>
          </a:p>
        </p:txBody>
      </p:sp>
    </p:spTree>
    <p:extLst>
      <p:ext uri="{BB962C8B-B14F-4D97-AF65-F5344CB8AC3E}">
        <p14:creationId xmlns:p14="http://schemas.microsoft.com/office/powerpoint/2010/main" val="426418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2" y="365124"/>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9" name="Title 1"/>
          <p:cNvSpPr txBox="1">
            <a:spLocks/>
          </p:cNvSpPr>
          <p:nvPr/>
        </p:nvSpPr>
        <p:spPr>
          <a:xfrm>
            <a:off x="405892" y="365124"/>
            <a:ext cx="8441776" cy="1511653"/>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Know the Facts – Alzheimer’s Disease</a:t>
            </a:r>
            <a:r>
              <a:rPr lang="en-US" dirty="0"/>
              <a:t/>
            </a:r>
            <a:br>
              <a:rPr lang="en-US" dirty="0"/>
            </a:br>
            <a:endParaRPr lang="en-US" dirty="0"/>
          </a:p>
        </p:txBody>
      </p:sp>
      <p:sp>
        <p:nvSpPr>
          <p:cNvPr id="11" name="Content Placeholder 2"/>
          <p:cNvSpPr txBox="1">
            <a:spLocks/>
          </p:cNvSpPr>
          <p:nvPr/>
        </p:nvSpPr>
        <p:spPr>
          <a:xfrm>
            <a:off x="405892" y="1270000"/>
            <a:ext cx="8441776" cy="515766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lvl="0" indent="-457200" algn="l" fontAlgn="base">
              <a:buFont typeface="Arial"/>
              <a:buChar char="•"/>
            </a:pPr>
            <a:r>
              <a:rPr lang="en-US" sz="2200" dirty="0">
                <a:solidFill>
                  <a:srgbClr val="000000"/>
                </a:solidFill>
              </a:rPr>
              <a:t>Not a natural part of aging</a:t>
            </a:r>
          </a:p>
          <a:p>
            <a:pPr marL="457200" lvl="0" indent="-457200" algn="l" fontAlgn="base">
              <a:buFont typeface="Arial"/>
              <a:buChar char="•"/>
            </a:pPr>
            <a:r>
              <a:rPr lang="en-US" sz="2200" dirty="0">
                <a:solidFill>
                  <a:srgbClr val="000000"/>
                </a:solidFill>
              </a:rPr>
              <a:t>100% fatal - There is no treatment or cure</a:t>
            </a:r>
          </a:p>
          <a:p>
            <a:pPr marL="457200" indent="-457200" algn="l" fontAlgn="base">
              <a:buFont typeface="Arial"/>
              <a:buChar char="•"/>
            </a:pPr>
            <a:r>
              <a:rPr lang="en-US" sz="2200" dirty="0">
                <a:solidFill>
                  <a:srgbClr val="000000"/>
                </a:solidFill>
              </a:rPr>
              <a:t>Progresses in stages from: Early Signs and Symptoms, to Mild Stage, to Moderate stage, and ending with Final Stage - which is severe and where the individual cannot communicate and is completely dependent on others for their care</a:t>
            </a:r>
          </a:p>
          <a:p>
            <a:pPr marL="457200" lvl="0" indent="-457200" algn="l" fontAlgn="base">
              <a:buFont typeface="Arial"/>
              <a:buChar char="•"/>
            </a:pPr>
            <a:r>
              <a:rPr lang="en-US" sz="2200" dirty="0">
                <a:solidFill>
                  <a:srgbClr val="000000"/>
                </a:solidFill>
              </a:rPr>
              <a:t>Of the top 10 causes of death in America, the only disease without any effective treatment or cure</a:t>
            </a:r>
          </a:p>
          <a:p>
            <a:pPr marL="457200" lvl="0" indent="-457200" algn="l" fontAlgn="base">
              <a:buFont typeface="Arial"/>
              <a:buChar char="•"/>
            </a:pPr>
            <a:r>
              <a:rPr lang="en-US" sz="2200" dirty="0">
                <a:solidFill>
                  <a:srgbClr val="000000"/>
                </a:solidFill>
              </a:rPr>
              <a:t>If Alzheimer’s runs in your family that does not necessarily mean you will get it</a:t>
            </a:r>
          </a:p>
          <a:p>
            <a:pPr marL="457200" lvl="0" indent="-457200" algn="l" fontAlgn="base">
              <a:buFont typeface="Arial"/>
              <a:buChar char="•"/>
            </a:pPr>
            <a:r>
              <a:rPr lang="en-US" sz="2200" dirty="0">
                <a:solidFill>
                  <a:srgbClr val="000000"/>
                </a:solidFill>
              </a:rPr>
              <a:t>Conversely, if it does not run in your family, you are still at risk</a:t>
            </a:r>
          </a:p>
          <a:p>
            <a:pPr marL="457200" indent="-457200" algn="l" fontAlgn="base">
              <a:buFont typeface="Arial"/>
              <a:buChar char="•"/>
            </a:pPr>
            <a:r>
              <a:rPr lang="en-US" sz="2200" dirty="0">
                <a:solidFill>
                  <a:srgbClr val="000000"/>
                </a:solidFill>
              </a:rPr>
              <a:t>Healthy habits, such as diet, exercise and lifestyle changes, can prevent or slow the symptoms</a:t>
            </a:r>
          </a:p>
          <a:p>
            <a:pPr marL="457200" indent="-457200" algn="l" fontAlgn="base">
              <a:buFont typeface="Arial"/>
              <a:buChar char="•"/>
            </a:pPr>
            <a:endParaRPr lang="en-US" sz="2000" dirty="0">
              <a:solidFill>
                <a:srgbClr val="000000"/>
              </a:solidFill>
            </a:endParaRPr>
          </a:p>
        </p:txBody>
      </p:sp>
    </p:spTree>
    <p:extLst>
      <p:ext uri="{BB962C8B-B14F-4D97-AF65-F5344CB8AC3E}">
        <p14:creationId xmlns:p14="http://schemas.microsoft.com/office/powerpoint/2010/main" val="2688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p:cNvSpPr txBox="1">
            <a:spLocks/>
          </p:cNvSpPr>
          <p:nvPr/>
        </p:nvSpPr>
        <p:spPr>
          <a:xfrm>
            <a:off x="405892" y="437322"/>
            <a:ext cx="8327308" cy="79034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b="1" dirty="0"/>
          </a:p>
          <a:p>
            <a:r>
              <a:rPr lang="en-US" sz="4000" b="1" dirty="0"/>
              <a:t>Know the Economics</a:t>
            </a:r>
            <a:r>
              <a:rPr lang="en-US" sz="4000" dirty="0"/>
              <a:t/>
            </a:r>
            <a:br>
              <a:rPr lang="en-US" sz="4000" dirty="0"/>
            </a:br>
            <a:endParaRPr lang="en-US" sz="4000" dirty="0"/>
          </a:p>
        </p:txBody>
      </p:sp>
      <p:sp>
        <p:nvSpPr>
          <p:cNvPr id="5" name="Content Placeholder 2"/>
          <p:cNvSpPr txBox="1">
            <a:spLocks/>
          </p:cNvSpPr>
          <p:nvPr/>
        </p:nvSpPr>
        <p:spPr>
          <a:xfrm>
            <a:off x="405892" y="1179444"/>
            <a:ext cx="8327308" cy="369138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fontAlgn="base">
              <a:buFont typeface="Arial"/>
              <a:buChar char="•"/>
            </a:pPr>
            <a:r>
              <a:rPr lang="en-US" sz="2100" dirty="0">
                <a:solidFill>
                  <a:schemeClr val="tx1"/>
                </a:solidFill>
              </a:rPr>
              <a:t>Nation’s most expensive disease</a:t>
            </a:r>
          </a:p>
          <a:p>
            <a:pPr marL="457200" indent="-457200" algn="l" fontAlgn="base">
              <a:buFont typeface="Arial"/>
              <a:buChar char="•"/>
            </a:pPr>
            <a:r>
              <a:rPr lang="en-US" sz="2100" dirty="0">
                <a:solidFill>
                  <a:schemeClr val="tx1"/>
                </a:solidFill>
              </a:rPr>
              <a:t>Cost in US - $226 billion in medical treatment, caregiving costs, and lost wages of family members taking care of loved ones</a:t>
            </a:r>
          </a:p>
          <a:p>
            <a:pPr marL="457200" lvl="0" indent="-457200" algn="l" fontAlgn="base">
              <a:buFont typeface="Arial"/>
              <a:buChar char="•"/>
            </a:pPr>
            <a:r>
              <a:rPr lang="en-US" sz="2100" dirty="0">
                <a:solidFill>
                  <a:schemeClr val="tx1"/>
                </a:solidFill>
              </a:rPr>
              <a:t>Currently on track to bankrupt Medicaid</a:t>
            </a:r>
          </a:p>
          <a:p>
            <a:pPr marL="457200" lvl="0" indent="-457200" algn="l" fontAlgn="base">
              <a:buFont typeface="Arial"/>
              <a:buChar char="•"/>
            </a:pPr>
            <a:r>
              <a:rPr lang="en-US" sz="2100" dirty="0">
                <a:solidFill>
                  <a:schemeClr val="tx1"/>
                </a:solidFill>
              </a:rPr>
              <a:t>Federal funding for Alzheimer’s research is less than $1 billion a year, compared to $5 billion for cancer and $3 billion for HIV/AIDS</a:t>
            </a:r>
          </a:p>
          <a:p>
            <a:pPr marL="457200" lvl="0" indent="-457200" algn="l" fontAlgn="base">
              <a:buFont typeface="Arial"/>
              <a:buChar char="•"/>
            </a:pPr>
            <a:r>
              <a:rPr lang="en-US" sz="2100" dirty="0">
                <a:solidFill>
                  <a:schemeClr val="tx1"/>
                </a:solidFill>
              </a:rPr>
              <a:t>More funding for research is needed to find treatments and a cure for this disease</a:t>
            </a:r>
          </a:p>
          <a:p>
            <a:pPr marL="457200" lvl="0" indent="-457200" algn="l" fontAlgn="base">
              <a:buFont typeface="Arial"/>
              <a:buChar char="•"/>
            </a:pPr>
            <a:r>
              <a:rPr lang="en-US" sz="2100" dirty="0">
                <a:solidFill>
                  <a:schemeClr val="tx1"/>
                </a:solidFill>
              </a:rPr>
              <a:t>Expected cost of Alzheimer’s is projected to reach $1.1 trillion by 2050</a:t>
            </a:r>
          </a:p>
          <a:p>
            <a:pPr marL="457200" lvl="0" indent="-457200" algn="l" fontAlgn="base">
              <a:buFont typeface="Arial"/>
              <a:buChar char="•"/>
            </a:pPr>
            <a:r>
              <a:rPr lang="en-US" sz="2100" dirty="0">
                <a:solidFill>
                  <a:schemeClr val="tx1"/>
                </a:solidFill>
              </a:rPr>
              <a:t>Costs exceed other terminal illnesses, such as cancer and heart disease</a:t>
            </a:r>
          </a:p>
          <a:p>
            <a:pPr marL="457200" lvl="0" indent="-457200" algn="l" fontAlgn="base">
              <a:buFont typeface="Arial"/>
              <a:buChar char="•"/>
            </a:pPr>
            <a:r>
              <a:rPr lang="en-US" sz="2100" dirty="0">
                <a:solidFill>
                  <a:schemeClr val="tx1"/>
                </a:solidFill>
              </a:rPr>
              <a:t>Cost of care for a person with dementia over the last five years of their life is about $288,000</a:t>
            </a:r>
          </a:p>
          <a:p>
            <a:pPr marL="457200" indent="-457200" algn="l" fontAlgn="base">
              <a:buFont typeface="Arial"/>
              <a:buChar char="•"/>
            </a:pPr>
            <a:endParaRPr lang="en-US" sz="2100" dirty="0">
              <a:solidFill>
                <a:schemeClr val="tx1"/>
              </a:solidFill>
            </a:endParaRPr>
          </a:p>
        </p:txBody>
      </p:sp>
      <p:pic>
        <p:nvPicPr>
          <p:cNvPr id="2" name="Picture 1" descr="awaren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309" y="5349690"/>
            <a:ext cx="1039407" cy="956255"/>
          </a:xfrm>
          <a:prstGeom prst="rect">
            <a:avLst/>
          </a:prstGeom>
        </p:spPr>
      </p:pic>
    </p:spTree>
    <p:extLst>
      <p:ext uri="{BB962C8B-B14F-4D97-AF65-F5344CB8AC3E}">
        <p14:creationId xmlns:p14="http://schemas.microsoft.com/office/powerpoint/2010/main" val="251606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05891" y="392821"/>
            <a:ext cx="8327308" cy="606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endParaRPr>
          </a:p>
        </p:txBody>
      </p:sp>
      <p:sp>
        <p:nvSpPr>
          <p:cNvPr id="4" name="Title 1">
            <a:extLst>
              <a:ext uri="{FF2B5EF4-FFF2-40B4-BE49-F238E27FC236}">
                <a16:creationId xmlns:a16="http://schemas.microsoft.com/office/drawing/2014/main" xmlns="" id="{F801AF92-EB76-4CA0-86C0-86D83B554432}"/>
              </a:ext>
            </a:extLst>
          </p:cNvPr>
          <p:cNvSpPr txBox="1">
            <a:spLocks/>
          </p:cNvSpPr>
          <p:nvPr/>
        </p:nvSpPr>
        <p:spPr>
          <a:xfrm>
            <a:off x="405892" y="365125"/>
            <a:ext cx="8327308" cy="1328208"/>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Alzheimer’s Treatment</a:t>
            </a:r>
            <a:r>
              <a:rPr lang="en-US" dirty="0"/>
              <a:t/>
            </a:r>
            <a:br>
              <a:rPr lang="en-US" dirty="0"/>
            </a:br>
            <a:endParaRPr lang="en-US" dirty="0"/>
          </a:p>
        </p:txBody>
      </p:sp>
      <p:sp>
        <p:nvSpPr>
          <p:cNvPr id="5" name="Content Placeholder 2">
            <a:extLst>
              <a:ext uri="{FF2B5EF4-FFF2-40B4-BE49-F238E27FC236}">
                <a16:creationId xmlns:a16="http://schemas.microsoft.com/office/drawing/2014/main" xmlns="" id="{1E1D2932-B748-4099-937B-577DFF2D5396}"/>
              </a:ext>
            </a:extLst>
          </p:cNvPr>
          <p:cNvSpPr txBox="1">
            <a:spLocks/>
          </p:cNvSpPr>
          <p:nvPr/>
        </p:nvSpPr>
        <p:spPr>
          <a:xfrm>
            <a:off x="405892" y="1255888"/>
            <a:ext cx="8327308" cy="519946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a:buChar char="•"/>
            </a:pPr>
            <a:r>
              <a:rPr lang="en-US" sz="2400" dirty="0">
                <a:solidFill>
                  <a:srgbClr val="000000"/>
                </a:solidFill>
              </a:rPr>
              <a:t>No current cure</a:t>
            </a:r>
          </a:p>
          <a:p>
            <a:pPr marL="285750" indent="-285750" algn="l">
              <a:buFont typeface="Arial"/>
              <a:buChar char="•"/>
            </a:pPr>
            <a:r>
              <a:rPr lang="en-US" sz="2400" dirty="0">
                <a:solidFill>
                  <a:srgbClr val="000000"/>
                </a:solidFill>
              </a:rPr>
              <a:t>Certain cognitive enhancing medications can improve symptoms </a:t>
            </a:r>
          </a:p>
          <a:p>
            <a:pPr marL="285750" indent="-285750" algn="l">
              <a:buFont typeface="Arial"/>
              <a:buChar char="•"/>
            </a:pPr>
            <a:r>
              <a:rPr lang="en-US" sz="2400" dirty="0">
                <a:solidFill>
                  <a:srgbClr val="000000"/>
                </a:solidFill>
              </a:rPr>
              <a:t>Current Alzheimer's treatments cannot stop the disease from progressing</a:t>
            </a:r>
          </a:p>
          <a:p>
            <a:pPr marL="285750" indent="-285750" algn="l">
              <a:buFont typeface="Arial"/>
              <a:buChar char="•"/>
            </a:pPr>
            <a:r>
              <a:rPr lang="en-US" sz="2400" dirty="0">
                <a:solidFill>
                  <a:srgbClr val="000000"/>
                </a:solidFill>
              </a:rPr>
              <a:t>Treatments can temporarily slow the worsening of dementia symptoms and improve quality of </a:t>
            </a:r>
            <a:r>
              <a:rPr lang="en-US" sz="2400" dirty="0" smtClean="0">
                <a:solidFill>
                  <a:srgbClr val="000000"/>
                </a:solidFill>
              </a:rPr>
              <a:t>life</a:t>
            </a:r>
            <a:endParaRPr lang="en-US" sz="2400" dirty="0">
              <a:solidFill>
                <a:srgbClr val="000000"/>
              </a:solidFill>
            </a:endParaRPr>
          </a:p>
          <a:p>
            <a:pPr marL="285750" indent="-285750" algn="l">
              <a:buFont typeface="Arial"/>
              <a:buChar char="•"/>
            </a:pPr>
            <a:r>
              <a:rPr lang="en-US" sz="2400" dirty="0">
                <a:solidFill>
                  <a:srgbClr val="000000"/>
                </a:solidFill>
              </a:rPr>
              <a:t>Healthy habits can prevent or slow the symptoms</a:t>
            </a:r>
          </a:p>
          <a:p>
            <a:pPr marL="285750" indent="-285750" algn="l">
              <a:buFont typeface="Arial"/>
              <a:buChar char="•"/>
            </a:pPr>
            <a:r>
              <a:rPr lang="en-US" sz="2400" dirty="0">
                <a:solidFill>
                  <a:srgbClr val="000000"/>
                </a:solidFill>
              </a:rPr>
              <a:t>A Mediterranean diet, heavy in omega-3 fats, such as in salmon, trout, mackerel, seaweed and sardines, is a health way to treat and possibly prevent the disease and its progression </a:t>
            </a:r>
          </a:p>
        </p:txBody>
      </p:sp>
    </p:spTree>
    <p:extLst>
      <p:ext uri="{BB962C8B-B14F-4D97-AF65-F5344CB8AC3E}">
        <p14:creationId xmlns:p14="http://schemas.microsoft.com/office/powerpoint/2010/main" val="3478415812"/>
      </p:ext>
    </p:extLst>
  </p:cSld>
  <p:clrMapOvr>
    <a:masterClrMapping/>
  </p:clrMapOvr>
</p:sld>
</file>

<file path=ppt/theme/theme1.xml><?xml version="1.0" encoding="utf-8"?>
<a:theme xmlns:a="http://schemas.openxmlformats.org/drawingml/2006/main" name="burgundy bord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burgundy border template.potx</Template>
  <TotalTime>3036</TotalTime>
  <Words>1320</Words>
  <Application>Microsoft Macintosh PowerPoint</Application>
  <PresentationFormat>On-screen Show (4:3)</PresentationFormat>
  <Paragraphs>162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burgundy border template</vt:lpstr>
      <vt:lpstr>  Alzheimer’s Disease:  </vt:lpstr>
      <vt:lpstr>PowerPoint Presentation</vt:lpstr>
      <vt:lpstr>PowerPoint Presentation</vt:lpstr>
      <vt:lpstr>Dementia vs Alzheimer’s Disease</vt:lpstr>
      <vt:lpstr>PowerPoint Presentation</vt:lpstr>
      <vt:lpstr>Alzheimer’s is one of the Largest Social, Medical, and Economic Crises  - 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Noodlefarm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 Jemas</dc:creator>
  <cp:lastModifiedBy>Katherine Siavelis</cp:lastModifiedBy>
  <cp:revision>68</cp:revision>
  <cp:lastPrinted>2018-06-22T22:41:25Z</cp:lastPrinted>
  <dcterms:created xsi:type="dcterms:W3CDTF">2018-06-21T15:27:01Z</dcterms:created>
  <dcterms:modified xsi:type="dcterms:W3CDTF">2018-06-27T17:58:41Z</dcterms:modified>
</cp:coreProperties>
</file>